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68" r:id="rId5"/>
    <p:sldId id="263" r:id="rId6"/>
    <p:sldId id="270" r:id="rId7"/>
    <p:sldId id="290" r:id="rId8"/>
    <p:sldId id="296" r:id="rId9"/>
    <p:sldId id="298" r:id="rId10"/>
    <p:sldId id="299" r:id="rId11"/>
    <p:sldId id="278" r:id="rId12"/>
    <p:sldId id="297" r:id="rId13"/>
    <p:sldId id="293" r:id="rId14"/>
    <p:sldId id="292" r:id="rId15"/>
    <p:sldId id="284" r:id="rId16"/>
    <p:sldId id="300" r:id="rId17"/>
    <p:sldId id="301" r:id="rId18"/>
    <p:sldId id="339" r:id="rId19"/>
    <p:sldId id="294" r:id="rId20"/>
    <p:sldId id="295" r:id="rId21"/>
    <p:sldId id="340" r:id="rId22"/>
    <p:sldId id="33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E1D"/>
    <a:srgbClr val="FFD65E"/>
    <a:srgbClr val="275DC2"/>
    <a:srgbClr val="82A2DC"/>
    <a:srgbClr val="F9CF7B"/>
    <a:srgbClr val="9CD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2D0D1-1919-421D-ABF8-4D26D59A99A3}" v="841" dt="2026-03-18T15:18:00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72694" autoAdjust="0"/>
  </p:normalViewPr>
  <p:slideViewPr>
    <p:cSldViewPr snapToGrid="0">
      <p:cViewPr varScale="1">
        <p:scale>
          <a:sx n="60" d="100"/>
          <a:sy n="60" d="100"/>
        </p:scale>
        <p:origin x="15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3DDCAF-32DC-7623-5C4D-CBADB80F82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70-3AC5-688E-EF83-AD02D79D3C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7377D-5074-46C7-9FE7-2A452DB01B9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68AA1-D920-07D1-286B-A07F5A020C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050B0-4F4C-67A0-88E8-3833B802E8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29DF1-62D4-4C50-96F3-644DA7E946D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6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33768-8120-4DDA-8E5D-372596F628B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B7A56-5618-472A-9705-D382401594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8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Wijzigingen planningswijze:</a:t>
            </a:r>
            <a:br>
              <a:rPr lang="nl-NL" dirty="0"/>
            </a:br>
            <a:r>
              <a:rPr lang="nl-NL" dirty="0"/>
              <a:t>Vooral beleidskeuzes kunnen de manier van prioriteren best </a:t>
            </a:r>
            <a:r>
              <a:rPr lang="nl-NL" dirty="0" err="1"/>
              <a:t>beinvloeden</a:t>
            </a:r>
            <a:r>
              <a:rPr lang="nl-NL" dirty="0"/>
              <a:t>.</a:t>
            </a:r>
          </a:p>
          <a:p>
            <a:endParaRPr lang="nl-NL" dirty="0"/>
          </a:p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Denk aan aanlegjaren, verhardingssoort, onderhoud.</a:t>
            </a:r>
            <a:br>
              <a:rPr lang="nl-NL" dirty="0"/>
            </a:br>
            <a:r>
              <a:rPr lang="nl-NL" dirty="0"/>
              <a:t>Mutaties: dat is ook de feedbackloop.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9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Om alvast iets weg te geven over punt 5: de methodiek gaat niet over de kop.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7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Eerst de vraag aan jullie: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6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A215-744D-CC95-63E6-92EF8A0D5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1CA1E2-B226-466A-8F9A-3EA7CAE7A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F8B1342-7218-7E32-986F-17FA0E6DE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Technisch &amp; Data:</a:t>
            </a:r>
            <a:br>
              <a:rPr lang="nl-NL" dirty="0"/>
            </a:br>
            <a:r>
              <a:rPr lang="nl-NL" dirty="0"/>
              <a:t>- AI, LIDAR-scans, laserscans, bestaand beeldmateriaal, zelfs schokdemperinfo</a:t>
            </a:r>
            <a:br>
              <a:rPr lang="nl-NL" dirty="0"/>
            </a:br>
            <a:r>
              <a:rPr lang="nl-NL" dirty="0"/>
              <a:t>- Qua opbouw datamodel niet altijd meer helemaal bij de tijd</a:t>
            </a:r>
            <a:br>
              <a:rPr lang="nl-NL" dirty="0"/>
            </a:br>
            <a:br>
              <a:rPr lang="nl-NL" dirty="0"/>
            </a:br>
            <a:r>
              <a:rPr lang="nl-NL" dirty="0"/>
              <a:t>Beleid</a:t>
            </a:r>
            <a:br>
              <a:rPr lang="nl-NL" dirty="0"/>
            </a:br>
            <a:r>
              <a:rPr lang="nl-NL" dirty="0"/>
              <a:t>- Integraliteit: wegen zijn vaak leidend, naast of na riool, in onderhoudsprojecten of vervanging.</a:t>
            </a:r>
            <a:br>
              <a:rPr lang="nl-NL" dirty="0"/>
            </a:br>
            <a:r>
              <a:rPr lang="nl-NL" dirty="0"/>
              <a:t>- Het is nu lastig om echte keuzes te maken. Wel duurzaamheid, veiligheid </a:t>
            </a:r>
            <a:r>
              <a:rPr lang="nl-NL" dirty="0" err="1"/>
              <a:t>etc</a:t>
            </a:r>
            <a:r>
              <a:rPr lang="nl-NL" dirty="0"/>
              <a:t>, maar die zijn lastig te doorgronden en sluiten niet aan bij de beleidskaders van gemeentes.</a:t>
            </a:r>
            <a:br>
              <a:rPr lang="nl-NL" dirty="0"/>
            </a:br>
            <a:r>
              <a:rPr lang="nl-NL" dirty="0"/>
              <a:t>- Verder vooruit plannen: meer strategisch en integraal. Beleidsbehoefte. Dit is ook een technisch vraagstuk!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4955E0-2378-C96B-5918-AAFB32DEA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Punt 1: Echte NEN-formulering. Een heel informatiedicht zinnetje, dat veel zegt.</a:t>
            </a:r>
            <a:br>
              <a:rPr lang="nl-NL" dirty="0"/>
            </a:br>
            <a:r>
              <a:rPr lang="nl-NL" dirty="0"/>
              <a:t>- Punt 2: is veel behoefte aan: nu wordt er vaak nog vrij letterlijk terugvertaald naar de CROW-standaarden, maar daarbij kan veel waardevolle informatie verloren gaan.</a:t>
            </a:r>
            <a:br>
              <a:rPr lang="nl-NL" dirty="0"/>
            </a:br>
            <a:r>
              <a:rPr lang="nl-NL" dirty="0"/>
              <a:t>- Punt 3: Hoe wordt zo’n planning dan betrouwbaar? Hoe kom je aan een grotere horizon dan 5 jaar?</a:t>
            </a:r>
            <a:br>
              <a:rPr lang="nl-NL" dirty="0"/>
            </a:br>
            <a:r>
              <a:rPr lang="nl-NL" dirty="0"/>
              <a:t>	Antwoorden:</a:t>
            </a:r>
            <a:br>
              <a:rPr lang="nl-NL" dirty="0"/>
            </a:br>
            <a:r>
              <a:rPr lang="nl-NL" dirty="0"/>
              <a:t>	1: Goede basisdata (met een betrouwbaarheidslabel)</a:t>
            </a:r>
            <a:br>
              <a:rPr lang="nl-NL" dirty="0"/>
            </a:br>
            <a:r>
              <a:rPr lang="nl-NL" dirty="0"/>
              <a:t>	2: De juiste inputinfo voor maatregelen, prijzen</a:t>
            </a:r>
            <a:br>
              <a:rPr lang="nl-NL" dirty="0"/>
            </a:br>
            <a:r>
              <a:rPr lang="nl-NL" dirty="0"/>
              <a:t>	3: Zeker voor langer dan 5 jaar: meer betrouwbaarheid in degradatiemodellen.. Kan dat?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Wie zijn er betrokken bij de doorontwikkeling?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6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Wat is een leidraad? Op dit moment ook over in gesprek: is dat een extra laag bovenop de harde methodiek met context en toelichting? Nu nog niet te beantwoorden, maar speelt wel.</a:t>
            </a:r>
            <a:br>
              <a:rPr lang="nl-NL" dirty="0"/>
            </a:br>
            <a:r>
              <a:rPr lang="nl-NL" dirty="0"/>
              <a:t>- Ingewikkeld figuur: dit is het totaalproces van de wegbeheersystematiek. Je ziet dat alles wordt geraakt in de doorontwikkeling via de 9 modules. Behalve klein onderhoud en effect op kwaliteit…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1: het algehele proces. Hoe neem je </a:t>
            </a:r>
            <a:r>
              <a:rPr lang="nl-NL" dirty="0" err="1"/>
              <a:t>beleidopgaven</a:t>
            </a:r>
            <a:r>
              <a:rPr lang="nl-NL" dirty="0"/>
              <a:t> mee. De opgaven van deze groep zijn eigenlijk ook helemaal verweven in de andere groepen.</a:t>
            </a:r>
            <a:br>
              <a:rPr lang="nl-NL" dirty="0"/>
            </a:br>
            <a:r>
              <a:rPr lang="nl-NL" dirty="0"/>
              <a:t>2: Welke methoden neem je mee in de methodiek? Zeker als je WCI nu nog buiten beschouwing laat?</a:t>
            </a:r>
            <a:br>
              <a:rPr lang="nl-NL" dirty="0"/>
            </a:br>
            <a:r>
              <a:rPr lang="nl-NL" dirty="0"/>
              <a:t>3: Meer differentiatie: de standaard maatregelen worden niet altijd herkend (denk aan 30% </a:t>
            </a:r>
            <a:r>
              <a:rPr lang="nl-NL" dirty="0" err="1"/>
              <a:t>herstraten</a:t>
            </a:r>
            <a:r>
              <a:rPr lang="nl-NL" dirty="0"/>
              <a:t>). Dat kan ik nu ook al wijzigen? Ja, dat is waar. PRK: prestaties, risico’s, kosten.</a:t>
            </a:r>
            <a:br>
              <a:rPr lang="nl-NL" dirty="0"/>
            </a:br>
            <a:r>
              <a:rPr lang="nl-NL" dirty="0"/>
              <a:t>Levensduurvoorspellingen: daar zit de belangrijke basis om betrouwbare planningen met een langere horizon te genereren</a:t>
            </a:r>
            <a:br>
              <a:rPr lang="nl-NL" dirty="0"/>
            </a:br>
            <a:r>
              <a:rPr lang="nl-NL" dirty="0"/>
              <a:t>4: Ik </a:t>
            </a:r>
            <a:r>
              <a:rPr lang="nl-NL" dirty="0" err="1"/>
              <a:t>zt</a:t>
            </a:r>
            <a:r>
              <a:rPr lang="nl-NL" dirty="0"/>
              <a:t> in deze werkgroep: Wat is nu precies </a:t>
            </a:r>
            <a:r>
              <a:rPr lang="nl-NL" dirty="0" err="1"/>
              <a:t>risicogestuurd</a:t>
            </a:r>
            <a:r>
              <a:rPr lang="nl-NL" dirty="0"/>
              <a:t> beheer? Wat is een MJOP? Is dat de eerste basisplanning, het autonome resultaat vanuit wegen of het gecombineerde integrale beeld met andere assets? We zien twee sporen: CROW-planningen op inspectieresultaten en cyclusplanningen op langere termijn.</a:t>
            </a:r>
            <a:br>
              <a:rPr lang="nl-NL" dirty="0"/>
            </a:br>
            <a:r>
              <a:rPr lang="nl-NL" dirty="0"/>
              <a:t>5: Hoe past de methodiek op </a:t>
            </a:r>
            <a:r>
              <a:rPr lang="nl-NL" dirty="0" err="1"/>
              <a:t>datstandaarden</a:t>
            </a:r>
            <a:r>
              <a:rPr lang="nl-NL" dirty="0"/>
              <a:t>, hoe passen we de software daar goed op aan?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6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Vraag aan de zaal: Wat is een MJOP?</a:t>
            </a:r>
          </a:p>
          <a:p>
            <a:endParaRPr lang="nl-NL" dirty="0"/>
          </a:p>
          <a:p>
            <a:r>
              <a:rPr lang="nl-NL" dirty="0"/>
              <a:t>Elke fase van concept naar definitief, is een ander soort MJOP.</a:t>
            </a:r>
            <a:br>
              <a:rPr lang="nl-NL" dirty="0"/>
            </a:br>
            <a:endParaRPr lang="nl-NL" dirty="0"/>
          </a:p>
          <a:p>
            <a:r>
              <a:rPr lang="nl-NL" dirty="0"/>
              <a:t>Operationeel niveau: eerstkomende jaar</a:t>
            </a:r>
            <a:br>
              <a:rPr lang="nl-NL" dirty="0"/>
            </a:br>
            <a:r>
              <a:rPr lang="nl-NL" dirty="0"/>
              <a:t>Tactisch niveau: komende jaren en budget</a:t>
            </a:r>
            <a:br>
              <a:rPr lang="nl-NL" dirty="0"/>
            </a:br>
            <a:r>
              <a:rPr lang="nl-NL" dirty="0"/>
              <a:t>Strategisch niveau: </a:t>
            </a:r>
            <a:r>
              <a:rPr lang="nl-NL" dirty="0" err="1"/>
              <a:t>langetermijn</a:t>
            </a:r>
            <a:r>
              <a:rPr lang="nl-NL" dirty="0"/>
              <a:t> keuzes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8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5A103-65AD-5B38-71EA-C5053F85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E035F4-E795-3AB3-E178-47FE24CBD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C926F77-EF4F-DEFD-85CB-28B5C42AA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Overal B, gedifferentieerd?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8143EF-BF12-10E4-9270-1DA2115EB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B7A56-5618-472A-9705-D382401594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87CF63-10F5-B50D-5D7C-427C0A942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747358" cy="6786245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8945" y="2358129"/>
            <a:ext cx="7583055" cy="934568"/>
          </a:xfrm>
          <a:solidFill>
            <a:schemeClr val="bg1"/>
          </a:solidFill>
        </p:spPr>
        <p:txBody>
          <a:bodyPr rIns="396000" numCol="1" anchor="ctr" anchorCtr="0">
            <a:noAutofit/>
          </a:bodyPr>
          <a:lstStyle>
            <a:lvl1pPr algn="l">
              <a:defRPr sz="3000"/>
            </a:lvl1pPr>
          </a:lstStyle>
          <a:p>
            <a:r>
              <a:rPr lang="nl-NL" dirty="0"/>
              <a:t>KLIKKEN OM DE T</a:t>
            </a:r>
            <a:r>
              <a:rPr lang="en-US" dirty="0"/>
              <a:t>ITEL TE BEWERKEN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8945" y="3290622"/>
            <a:ext cx="5138413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Maand 20XX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957A7-85AA-A314-0B35-F0F8A21A1D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6245"/>
            <a:ext cx="12192000" cy="71755"/>
          </a:xfrm>
          <a:prstGeom prst="rect">
            <a:avLst/>
          </a:prstGeom>
          <a:gradFill flip="none" rotWithShape="1">
            <a:gsLst>
              <a:gs pos="48000">
                <a:srgbClr val="82A2DC"/>
              </a:gs>
              <a:gs pos="23000">
                <a:srgbClr val="F9CF7B"/>
              </a:gs>
              <a:gs pos="75000">
                <a:srgbClr val="9CD2A0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0561F-7CD3-92E9-77B3-3A43F770E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65" y="273867"/>
            <a:ext cx="1720027" cy="6034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3BE318-2C5C-0A3A-42CC-BBBEB67B225D}"/>
              </a:ext>
            </a:extLst>
          </p:cNvPr>
          <p:cNvSpPr/>
          <p:nvPr userDrawn="1"/>
        </p:nvSpPr>
        <p:spPr>
          <a:xfrm>
            <a:off x="9747358" y="3290623"/>
            <a:ext cx="244464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31EE73-1F1C-F573-EC31-E25957D55FA3}"/>
              </a:ext>
            </a:extLst>
          </p:cNvPr>
          <p:cNvSpPr txBox="1">
            <a:spLocks/>
          </p:cNvSpPr>
          <p:nvPr userDrawn="1"/>
        </p:nvSpPr>
        <p:spPr>
          <a:xfrm>
            <a:off x="9798397" y="6198777"/>
            <a:ext cx="2340047" cy="537883"/>
          </a:xfrm>
          <a:prstGeom prst="rect">
            <a:avLst/>
          </a:prstGeom>
        </p:spPr>
        <p:txBody>
          <a:bodyPr rtlCol="0"/>
          <a:lstStyle>
            <a:defPPr rtl="0"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rgbClr val="FFD65E"/>
                </a:solidFill>
                <a:latin typeface="Univers Condensed" panose="020B0506020202050204" pitchFamily="34" charset="0"/>
              </a:rPr>
              <a:t>Een leefbare samenleving door efficiënte processen</a:t>
            </a:r>
          </a:p>
        </p:txBody>
      </p:sp>
    </p:spTree>
    <p:extLst>
      <p:ext uri="{BB962C8B-B14F-4D97-AF65-F5344CB8AC3E}">
        <p14:creationId xmlns:p14="http://schemas.microsoft.com/office/powerpoint/2010/main" val="324532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8" descr="Handen die een mobiele telefoon aanraken">
            <a:extLst>
              <a:ext uri="{FF2B5EF4-FFF2-40B4-BE49-F238E27FC236}">
                <a16:creationId xmlns:a16="http://schemas.microsoft.com/office/drawing/2014/main" id="{8CD3E980-8438-F751-AEAA-08138B603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8656" y="-101"/>
            <a:ext cx="5903344" cy="61852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13" y="1253331"/>
            <a:ext cx="5601150" cy="4351338"/>
          </a:xfrm>
        </p:spPr>
        <p:txBody>
          <a:bodyPr anchor="ctr" anchorCtr="0">
            <a:normAutofit/>
          </a:bodyPr>
          <a:lstStyle>
            <a:lvl1pPr>
              <a:defRPr sz="2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D3BAC-5BCE-4CC0-938F-97196920F2D6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8933C4-C291-B9BA-4F20-5C2E47E870EA}"/>
              </a:ext>
            </a:extLst>
          </p:cNvPr>
          <p:cNvSpPr txBox="1">
            <a:spLocks/>
          </p:cNvSpPr>
          <p:nvPr userDrawn="1"/>
        </p:nvSpPr>
        <p:spPr>
          <a:xfrm>
            <a:off x="6410036" y="2875714"/>
            <a:ext cx="5781964" cy="9345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396000" bIns="45720" numCol="1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 dirty="0">
                <a:solidFill>
                  <a:srgbClr val="060E1D"/>
                </a:solidFill>
                <a:latin typeface="Univers Condensed" panose="020B0506020202050204" pitchFamily="34" charset="0"/>
              </a:rPr>
              <a:t>AGENDA</a:t>
            </a:r>
            <a:endParaRPr lang="en-US" b="0" dirty="0">
              <a:solidFill>
                <a:srgbClr val="060E1D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AF78DC-45AE-524E-9BC1-5436AEF39CA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837893" y="3810282"/>
            <a:ext cx="3354107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MMMMM JJJJ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5FE340-55EA-B3B1-E18D-631B5F25FE90}"/>
              </a:ext>
            </a:extLst>
          </p:cNvPr>
          <p:cNvSpPr/>
          <p:nvPr userDrawn="1"/>
        </p:nvSpPr>
        <p:spPr>
          <a:xfrm>
            <a:off x="6414900" y="3820011"/>
            <a:ext cx="2412000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0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lerdi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7" cy="6173623"/>
          </a:xfrm>
          <a:noFill/>
          <a:ln>
            <a:solidFill>
              <a:srgbClr val="275DC2"/>
            </a:solidFill>
          </a:ln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l-NL" dirty="0"/>
              <a:t>Hier uw foto invoegen of </a:t>
            </a:r>
            <a:br>
              <a:rPr lang="nl-NL" dirty="0"/>
            </a:br>
            <a:r>
              <a:rPr lang="nl-NL" dirty="0"/>
              <a:t>slepen en neerzetten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>
            <a:noAutofit/>
          </a:bodyPr>
          <a:lstStyle>
            <a:lvl1pPr>
              <a:defRPr sz="4000" b="0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Klikken om sectieverdeler te bewerken</a:t>
            </a:r>
          </a:p>
        </p:txBody>
      </p:sp>
      <p:sp>
        <p:nvSpPr>
          <p:cNvPr id="7" name="Sub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Klik om de subtitelstijl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009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944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10774680" cy="4576762"/>
          </a:xfrm>
        </p:spPr>
        <p:txBody>
          <a:bodyPr>
            <a:normAutofit/>
          </a:bodyPr>
          <a:lstStyle>
            <a:lvl1pPr marL="228600" indent="-228600">
              <a:buClr>
                <a:srgbClr val="060E1D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buClr>
                <a:srgbClr val="060E1D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>
              <a:buClr>
                <a:srgbClr val="060E1D"/>
              </a:buCl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Rechthoek 7">
            <a:extLst>
              <a:ext uri="{FF2B5EF4-FFF2-40B4-BE49-F238E27FC236}">
                <a16:creationId xmlns:a16="http://schemas.microsoft.com/office/drawing/2014/main" id="{CBF1D893-9AA0-C41D-A5B4-626274C290CF}"/>
              </a:ext>
            </a:extLst>
          </p:cNvPr>
          <p:cNvSpPr/>
          <p:nvPr userDrawn="1"/>
        </p:nvSpPr>
        <p:spPr>
          <a:xfrm>
            <a:off x="838200" y="1396020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040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5944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14055"/>
            <a:ext cx="5181600" cy="4063491"/>
          </a:xfrm>
        </p:spPr>
        <p:txBody>
          <a:bodyPr>
            <a:normAutofit/>
          </a:bodyPr>
          <a:lstStyle>
            <a:lvl1pPr marL="285750" indent="-285750">
              <a:buClr>
                <a:srgbClr val="060E1D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742950" indent="-285750">
              <a:buClr>
                <a:srgbClr val="060E1D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14055"/>
            <a:ext cx="5181600" cy="4063492"/>
          </a:xfrm>
        </p:spPr>
        <p:txBody>
          <a:bodyPr>
            <a:normAutofit/>
          </a:bodyPr>
          <a:lstStyle>
            <a:lvl1pPr marL="228600" indent="-285750" algn="l" defTabSz="914400" rtl="0" eaLnBrk="1" latinLnBrk="0" hangingPunct="1">
              <a:lnSpc>
                <a:spcPct val="90000"/>
              </a:lnSpc>
              <a:buClr>
                <a:srgbClr val="060E1D"/>
              </a:buClr>
              <a:buFont typeface="Wingdings" panose="05000000000000000000" pitchFamily="2" charset="2"/>
              <a:buChar char="§"/>
              <a:defRPr lang="nl-N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buClr>
                <a:srgbClr val="060E1D"/>
              </a:buClr>
              <a:buFont typeface="Wingdings" panose="05000000000000000000" pitchFamily="2" charset="2"/>
              <a:buChar char="§"/>
              <a:defRPr lang="nl-N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657B9F5-EC3A-CCBC-84E3-8B4F23CC3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023938"/>
            <a:ext cx="5181600" cy="360362"/>
          </a:xfrm>
        </p:spPr>
        <p:txBody>
          <a:bodyPr>
            <a:noAutofit/>
          </a:bodyPr>
          <a:lstStyle>
            <a:lvl1pPr>
              <a:buNone/>
              <a:defRPr sz="24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subtitle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B4730EDF-C6DD-6FE8-3C2B-439BBA414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53109"/>
            <a:ext cx="5181600" cy="360362"/>
          </a:xfrm>
        </p:spPr>
        <p:txBody>
          <a:bodyPr>
            <a:noAutofit/>
          </a:bodyPr>
          <a:lstStyle>
            <a:lvl1pPr>
              <a:buNone/>
              <a:defRPr sz="18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opsommingstitel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67EF03CC-049F-6637-3528-EB6376473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1753109"/>
            <a:ext cx="5181600" cy="360362"/>
          </a:xfrm>
        </p:spPr>
        <p:txBody>
          <a:bodyPr>
            <a:noAutofit/>
          </a:bodyPr>
          <a:lstStyle>
            <a:lvl1pPr>
              <a:buNone/>
              <a:defRPr sz="1800" b="1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om de </a:t>
            </a:r>
            <a:r>
              <a:rPr lang="en-US" dirty="0" err="1"/>
              <a:t>opsommingstitel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35" name="Rechthoek 7">
            <a:extLst>
              <a:ext uri="{FF2B5EF4-FFF2-40B4-BE49-F238E27FC236}">
                <a16:creationId xmlns:a16="http://schemas.microsoft.com/office/drawing/2014/main" id="{CBF1D893-9AA0-C41D-A5B4-626274C290CF}"/>
              </a:ext>
            </a:extLst>
          </p:cNvPr>
          <p:cNvSpPr/>
          <p:nvPr userDrawn="1"/>
        </p:nvSpPr>
        <p:spPr>
          <a:xfrm>
            <a:off x="838200" y="1683382"/>
            <a:ext cx="2411412" cy="72000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  <p:sp>
        <p:nvSpPr>
          <p:cNvPr id="36" name="Rechthoek 7">
            <a:extLst>
              <a:ext uri="{FF2B5EF4-FFF2-40B4-BE49-F238E27FC236}">
                <a16:creationId xmlns:a16="http://schemas.microsoft.com/office/drawing/2014/main" id="{37847965-7390-3EEC-C43C-F3E52C9F375F}"/>
              </a:ext>
            </a:extLst>
          </p:cNvPr>
          <p:cNvSpPr/>
          <p:nvPr userDrawn="1"/>
        </p:nvSpPr>
        <p:spPr>
          <a:xfrm>
            <a:off x="6163574" y="1681886"/>
            <a:ext cx="2411412" cy="72000"/>
          </a:xfrm>
          <a:prstGeom prst="rect">
            <a:avLst/>
          </a:prstGeom>
          <a:solidFill>
            <a:srgbClr val="275DC2"/>
          </a:solidFill>
          <a:ln>
            <a:solidFill>
              <a:srgbClr val="275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022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Klikken om paginatitel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5CC1"/>
              </a:buClr>
              <a:buSzTx/>
              <a:buFont typeface="Arial" panose="020B0604020202020204" pitchFamily="34" charset="0"/>
              <a:buNone/>
              <a:tabLst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 sz="1600" dirty="0"/>
              <a:t>Subtitel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D3BAC-5BCE-4CC0-938F-97196920F2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D3BAC-5BCE-4CC0-938F-97196920F2D6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0EFBF1-3F64-BD16-1B9D-A28D390CB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1165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6867F3-9F9F-8D36-1F44-4DB3A5BCD71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523857" y="5396147"/>
            <a:ext cx="3354107" cy="549363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Univers Condensed" panose="020B05060202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Onderschrift bewerken</a:t>
            </a:r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12DC93D-ADC8-C809-DC1C-ED5DFD0E0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442536"/>
            <a:ext cx="5781964" cy="946553"/>
          </a:xfrm>
          <a:solidFill>
            <a:schemeClr val="bg1"/>
          </a:solidFill>
        </p:spPr>
        <p:txBody>
          <a:bodyPr lIns="252000" tIns="180000" rIns="180000" bIns="180000" rtlCol="0">
            <a:noAutofit/>
          </a:bodyPr>
          <a:lstStyle>
            <a:lvl1pPr algn="l">
              <a:defRPr sz="4000" b="0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Paginatitel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073B5-3E96-C304-3AC0-E5B41088B7E4}"/>
              </a:ext>
            </a:extLst>
          </p:cNvPr>
          <p:cNvSpPr/>
          <p:nvPr userDrawn="1"/>
        </p:nvSpPr>
        <p:spPr>
          <a:xfrm>
            <a:off x="6096000" y="5422518"/>
            <a:ext cx="2412000" cy="71755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D3BAC-5BCE-4CC0-938F-97196920F2D6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0EFBF1-3F64-BD16-1B9D-A28D390CB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7887"/>
          </a:xfrm>
          <a:noFill/>
          <a:ln>
            <a:solidFill>
              <a:srgbClr val="275DC2"/>
            </a:solidFill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6867F3-9F9F-8D36-1F44-4DB3A5BCD71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523857" y="3716899"/>
            <a:ext cx="3354107" cy="243274"/>
          </a:xfrm>
          <a:solidFill>
            <a:srgbClr val="060E1D">
              <a:alpha val="80000"/>
            </a:srgbClr>
          </a:solidFill>
        </p:spPr>
        <p:txBody>
          <a:bodyPr rIns="288000" anchor="ctr" anchorCtr="0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Volledige naam</a:t>
            </a:r>
            <a:endParaRPr lang="en-US" dirty="0"/>
          </a:p>
        </p:txBody>
      </p:sp>
      <p:sp>
        <p:nvSpPr>
          <p:cNvPr id="13" name="Subtitel 2">
            <a:extLst>
              <a:ext uri="{FF2B5EF4-FFF2-40B4-BE49-F238E27FC236}">
                <a16:creationId xmlns:a16="http://schemas.microsoft.com/office/drawing/2014/main" id="{716EBD06-4283-42AF-7749-3D351D561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3857" y="4063961"/>
            <a:ext cx="3354107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Telefoonnummer</a:t>
            </a:r>
          </a:p>
        </p:txBody>
      </p:sp>
      <p:sp>
        <p:nvSpPr>
          <p:cNvPr id="14" name="Subtitel 2">
            <a:extLst>
              <a:ext uri="{FF2B5EF4-FFF2-40B4-BE49-F238E27FC236}">
                <a16:creationId xmlns:a16="http://schemas.microsoft.com/office/drawing/2014/main" id="{D835834A-5A91-2863-55FC-753641467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23857" y="4408193"/>
            <a:ext cx="3343113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E-mailadres</a:t>
            </a:r>
          </a:p>
        </p:txBody>
      </p:sp>
      <p:sp>
        <p:nvSpPr>
          <p:cNvPr id="15" name="Subtitel 2">
            <a:extLst>
              <a:ext uri="{FF2B5EF4-FFF2-40B4-BE49-F238E27FC236}">
                <a16:creationId xmlns:a16="http://schemas.microsoft.com/office/drawing/2014/main" id="{16C830C7-D3D6-09CC-A301-F45BDAED1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3857" y="4752425"/>
            <a:ext cx="3354107" cy="243274"/>
          </a:xfrm>
          <a:solidFill>
            <a:schemeClr val="tx1">
              <a:alpha val="80000"/>
            </a:schemeClr>
          </a:solidFill>
        </p:spPr>
        <p:txBody>
          <a:bodyPr lIns="252000" tIns="180000" rIns="288000" bIns="180000" rtlCol="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dirty="0"/>
              <a:t>www.dggroep.nl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2F975BA-940F-C1C4-3F1E-66858FB02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766036"/>
            <a:ext cx="5781964" cy="946553"/>
          </a:xfrm>
          <a:solidFill>
            <a:schemeClr val="bg1"/>
          </a:solidFill>
        </p:spPr>
        <p:txBody>
          <a:bodyPr lIns="252000" tIns="180000" rIns="288000" bIns="180000" rtlCol="0">
            <a:noAutofit/>
          </a:bodyPr>
          <a:lstStyle>
            <a:lvl1pPr algn="r">
              <a:defRPr sz="4000" b="1" spc="0">
                <a:solidFill>
                  <a:srgbClr val="060E1D"/>
                </a:solidFill>
                <a:latin typeface="Univers Condensed" panose="020B0506020202050204" pitchFamily="34" charset="0"/>
              </a:defRPr>
            </a:lvl1pPr>
          </a:lstStyle>
          <a:p>
            <a:pPr rtl="0"/>
            <a:r>
              <a:rPr lang="nl-NL" dirty="0"/>
              <a:t>Bedankt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5BDA8-81C2-8BA9-C23C-0DBB8AD7FD8C}"/>
              </a:ext>
            </a:extLst>
          </p:cNvPr>
          <p:cNvSpPr/>
          <p:nvPr userDrawn="1"/>
        </p:nvSpPr>
        <p:spPr>
          <a:xfrm>
            <a:off x="6096000" y="3742657"/>
            <a:ext cx="2412000" cy="71755"/>
          </a:xfrm>
          <a:prstGeom prst="rect">
            <a:avLst/>
          </a:prstGeom>
          <a:solidFill>
            <a:srgbClr val="FFD65E"/>
          </a:solidFill>
          <a:ln>
            <a:solidFill>
              <a:srgbClr val="FFD6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4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D3BAC-5BCE-4CC0-938F-97196920F2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Titel presentatie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039" y="6371535"/>
            <a:ext cx="372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75DC2"/>
                </a:solidFill>
              </a:defRPr>
            </a:lvl1pPr>
          </a:lstStyle>
          <a:p>
            <a:fld id="{928D3BAC-5BCE-4CC0-938F-97196920F2D6}" type="slidenum">
              <a:rPr lang="en-US" smtClean="0"/>
              <a:pPr/>
              <a:t>‹nr.›</a:t>
            </a:fld>
            <a:endParaRPr lang="en-US" dirty="0">
              <a:solidFill>
                <a:srgbClr val="275DC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4BB01-8B1B-AE96-01E7-905D063CE5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6245"/>
            <a:ext cx="12192000" cy="71755"/>
          </a:xfrm>
          <a:prstGeom prst="rect">
            <a:avLst/>
          </a:prstGeom>
          <a:gradFill flip="none" rotWithShape="1">
            <a:gsLst>
              <a:gs pos="48000">
                <a:srgbClr val="82A2DC"/>
              </a:gs>
              <a:gs pos="23000">
                <a:srgbClr val="F9CF7B"/>
              </a:gs>
              <a:gs pos="75000">
                <a:srgbClr val="9CD2A0"/>
              </a:gs>
            </a:gsLst>
            <a:lin ang="0" scaled="1"/>
            <a:tileRect/>
          </a:gra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711C2-07F1-7E73-6725-D02F2AC25E3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88" y="6297963"/>
            <a:ext cx="1084740" cy="3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5" r:id="rId4"/>
    <p:sldLayoutId id="2147483664" r:id="rId5"/>
    <p:sldLayoutId id="2147483668" r:id="rId6"/>
    <p:sldLayoutId id="2147483674" r:id="rId7"/>
    <p:sldLayoutId id="2147483673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Univers Condensed" panose="020B05060202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60E1D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60E1D"/>
        </a:buClr>
        <a:buFont typeface="Wingdings" panose="05000000000000000000" pitchFamily="2" charset="2"/>
        <a:buChar char="§"/>
        <a:defRPr sz="2400" kern="1200">
          <a:solidFill>
            <a:srgbClr val="060E1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65CC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F87FEA99-DE8B-FDEA-3B06-19E80D4DF1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r="2050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DD1387-FFA5-C2B3-BA25-6EBF3275B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Nieuwe ontwikkelingen in wegbeheersystematiek CROW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EE3CD6-3A3D-6C83-CA01-535C71808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gaat er (mogelijk) veranderen?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974CD-645D-39C8-E764-E3FA35F672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039" y="6371535"/>
            <a:ext cx="372374" cy="365125"/>
          </a:xfrm>
        </p:spPr>
        <p:txBody>
          <a:bodyPr/>
          <a:lstStyle/>
          <a:p>
            <a:fld id="{928D3BAC-5BCE-4CC0-938F-97196920F2D6}" type="slidenum">
              <a:rPr lang="nl-NL" noProof="0" smtClean="0"/>
              <a:pPr/>
              <a:t>1</a:t>
            </a:fld>
            <a:endParaRPr lang="nl-NL" noProof="0" dirty="0">
              <a:solidFill>
                <a:srgbClr val="275D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3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9598DBD-E36A-E60B-C9E8-A41B3C8A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doorontwikkeling?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518884-C515-0814-E150-8C7005B94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00201"/>
            <a:ext cx="6883400" cy="4576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Doelstelling CROW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dirty="0"/>
              <a:t>Een toekomstbestendig Beheersystematiek Wegverhardingen ontwikkelen, waarbij</a:t>
            </a:r>
          </a:p>
          <a:p>
            <a:r>
              <a:rPr lang="nl-NL" dirty="0"/>
              <a:t>Alle </a:t>
            </a:r>
            <a:r>
              <a:rPr lang="nl-NL" b="1" dirty="0"/>
              <a:t>technische uitvoeringsactiviteiten</a:t>
            </a:r>
            <a:r>
              <a:rPr lang="nl-NL" dirty="0"/>
              <a:t> inzichtelijk zijn om een asset te laten </a:t>
            </a:r>
            <a:r>
              <a:rPr lang="nl-NL" b="1" dirty="0"/>
              <a:t>functioneren</a:t>
            </a:r>
            <a:r>
              <a:rPr lang="nl-NL" dirty="0"/>
              <a:t> in lijn met de </a:t>
            </a:r>
            <a:r>
              <a:rPr lang="nl-NL" b="1" dirty="0"/>
              <a:t>organisatiedoelstellingen</a:t>
            </a:r>
            <a:r>
              <a:rPr lang="nl-NL" dirty="0"/>
              <a:t> in de gebruiks- en transitiefase (NEN 8026);</a:t>
            </a:r>
          </a:p>
          <a:p>
            <a:r>
              <a:rPr lang="nl-NL" dirty="0"/>
              <a:t>Naast de visuele inspectie ook </a:t>
            </a:r>
            <a:r>
              <a:rPr lang="nl-NL" b="1" dirty="0"/>
              <a:t>andere databronnen en analysemethoden </a:t>
            </a:r>
            <a:r>
              <a:rPr lang="nl-NL" dirty="0"/>
              <a:t>kunnen worden toegepast, en</a:t>
            </a:r>
          </a:p>
          <a:p>
            <a:r>
              <a:rPr lang="nl-NL" dirty="0"/>
              <a:t>Een </a:t>
            </a:r>
            <a:r>
              <a:rPr lang="nl-NL" b="1" dirty="0"/>
              <a:t>nauwkeurige en betrouwbare planning en begroting </a:t>
            </a:r>
            <a:r>
              <a:rPr lang="nl-NL" dirty="0"/>
              <a:t>kan worden opgesteld, met een </a:t>
            </a:r>
            <a:r>
              <a:rPr lang="nl-NL" b="1" dirty="0"/>
              <a:t>grotere horizon dan 5 jaar</a:t>
            </a:r>
            <a:r>
              <a:rPr lang="nl-NL" dirty="0"/>
              <a:t>, geschikt voor </a:t>
            </a:r>
            <a:r>
              <a:rPr lang="nl-NL" b="1" dirty="0"/>
              <a:t>integrale afstemming </a:t>
            </a:r>
            <a:r>
              <a:rPr lang="nl-NL" dirty="0"/>
              <a:t>met andere </a:t>
            </a:r>
            <a:r>
              <a:rPr lang="nl-NL" dirty="0" err="1"/>
              <a:t>vakbeheerders</a:t>
            </a:r>
            <a:r>
              <a:rPr lang="nl-NL" dirty="0"/>
              <a:t> voor ruimtelijk programmeren.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8098D82-5F74-937E-4C54-F0A42BB0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714" y="365126"/>
            <a:ext cx="3972695" cy="5689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DE632F8-5A44-F6E1-8A15-33FE17585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5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61FED-4AA5-1B27-53AF-4CAC8D12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gaat er veranderen?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BDB0AB-9703-41C2-6392-03F20244480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8200" y="1600201"/>
            <a:ext cx="3932238" cy="38115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600" dirty="0"/>
              <a:t>De doorontwikkeling is onderverdeeld in </a:t>
            </a:r>
            <a:r>
              <a:rPr lang="nl-NL" sz="1600" b="1" dirty="0"/>
              <a:t>9 modules</a:t>
            </a:r>
            <a:r>
              <a:rPr lang="nl-NL" sz="1600" dirty="0"/>
              <a:t>, verdeeld over </a:t>
            </a:r>
            <a:r>
              <a:rPr lang="nl-NL" sz="1600" b="1" dirty="0"/>
              <a:t>5 werkgroepen</a:t>
            </a:r>
            <a:r>
              <a:rPr lang="nl-NL" sz="1600" dirty="0"/>
              <a:t>.</a:t>
            </a:r>
          </a:p>
          <a:p>
            <a:pPr>
              <a:spcBef>
                <a:spcPts val="600"/>
              </a:spcBef>
              <a:buNone/>
            </a:pPr>
            <a:r>
              <a:rPr lang="nl-NL" sz="1600" dirty="0"/>
              <a:t>Het eindresultaat zal een nieuwe </a:t>
            </a:r>
            <a:r>
              <a:rPr lang="nl-NL" sz="1600" b="1" dirty="0"/>
              <a:t>Leidraad Beheersystematiek Wegverhardingen 2026 </a:t>
            </a:r>
            <a:r>
              <a:rPr lang="nl-NL" sz="1600" dirty="0"/>
              <a:t>zijn.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8932B23-C58D-C7F2-94CB-4D78464545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0346" y="707764"/>
            <a:ext cx="6054154" cy="599783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3F87655-658D-CEF8-0105-82D63EC52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9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EC05A-E130-1D72-CEF8-30835EAB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Veranderingen: verdeeld over 5 werkgroepen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1AAEB13-C2CC-40FA-B1F4-D82E2465A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643744"/>
              </p:ext>
            </p:extLst>
          </p:nvPr>
        </p:nvGraphicFramePr>
        <p:xfrm>
          <a:off x="507999" y="1270000"/>
          <a:ext cx="9084887" cy="482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500">
                  <a:extLst>
                    <a:ext uri="{9D8B030D-6E8A-4147-A177-3AD203B41FA5}">
                      <a16:colId xmlns:a16="http://schemas.microsoft.com/office/drawing/2014/main" val="3983378404"/>
                    </a:ext>
                  </a:extLst>
                </a:gridCol>
                <a:gridCol w="5912387">
                  <a:extLst>
                    <a:ext uri="{9D8B030D-6E8A-4147-A177-3AD203B41FA5}">
                      <a16:colId xmlns:a16="http://schemas.microsoft.com/office/drawing/2014/main" val="3986525229"/>
                    </a:ext>
                  </a:extLst>
                </a:gridCol>
              </a:tblGrid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+mn-lt"/>
                        </a:rPr>
                        <a:t>Werkgroep</a:t>
                      </a:r>
                    </a:p>
                  </a:txBody>
                  <a:tcPr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b="1" dirty="0">
                          <a:solidFill>
                            <a:srgbClr val="FFFFFF"/>
                          </a:solidFill>
                          <a:latin typeface="+mn-lt"/>
                        </a:rPr>
                        <a:t>Focus</a:t>
                      </a:r>
                    </a:p>
                  </a:txBody>
                  <a:tcPr anchor="ctr"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374004"/>
                  </a:ext>
                </a:extLst>
              </a:tr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>
                          <a:latin typeface="+mn-lt"/>
                        </a:rPr>
                        <a:t>1. Proces Wegbeheer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dirty="0">
                          <a:latin typeface="+mn-lt"/>
                        </a:rPr>
                        <a:t>Kaders, beleidsopgaven en vertaling naar onderhoudsmaatregelen. Gestandaardiseerd, maar flexibel toepasbaar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24584"/>
                  </a:ext>
                </a:extLst>
              </a:tr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>
                          <a:latin typeface="+mn-lt"/>
                        </a:rPr>
                        <a:t>2. Weginspectie en nieuwe inwintechnieken</a:t>
                      </a:r>
                    </a:p>
                  </a:txBody>
                  <a:tcPr anchor="ctr">
                    <a:solidFill>
                      <a:srgbClr val="E8F0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>
                          <a:latin typeface="+mn-lt"/>
                        </a:rPr>
                        <a:t>Innovatieve inspectie- en meetmethoden in planning en besluitvorming</a:t>
                      </a:r>
                    </a:p>
                  </a:txBody>
                  <a:tcPr anchor="ctr">
                    <a:solidFill>
                      <a:srgbClr val="E8F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30315"/>
                  </a:ext>
                </a:extLst>
              </a:tr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>
                          <a:latin typeface="+mn-lt"/>
                        </a:rPr>
                        <a:t>3. Technisch rekenhart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dirty="0">
                          <a:latin typeface="+mn-lt"/>
                        </a:rPr>
                        <a:t>Ernstklassen en maatregelen, maatregeltoets, PRK-afweging, levensduurvoorspellingen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506449"/>
                  </a:ext>
                </a:extLst>
              </a:tr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>
                          <a:latin typeface="+mn-lt"/>
                        </a:rPr>
                        <a:t>4. Betrouwbaarheid en toepassing MJOP</a:t>
                      </a:r>
                    </a:p>
                  </a:txBody>
                  <a:tcPr anchor="ctr">
                    <a:solidFill>
                      <a:srgbClr val="E8F0F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dirty="0">
                          <a:latin typeface="+mn-lt"/>
                        </a:rPr>
                        <a:t>Van analyse naar meerjarenplanning, scenario's en </a:t>
                      </a:r>
                      <a:r>
                        <a:rPr lang="nl-NL" sz="1600" dirty="0" err="1">
                          <a:latin typeface="+mn-lt"/>
                        </a:rPr>
                        <a:t>risicogestuurd</a:t>
                      </a:r>
                      <a:r>
                        <a:rPr lang="nl-NL" sz="1600" dirty="0">
                          <a:latin typeface="+mn-lt"/>
                        </a:rPr>
                        <a:t> beheer</a:t>
                      </a:r>
                    </a:p>
                  </a:txBody>
                  <a:tcPr anchor="ctr">
                    <a:solidFill>
                      <a:srgbClr val="E8F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53673"/>
                  </a:ext>
                </a:extLst>
              </a:tr>
              <a:tr h="804333">
                <a:tc>
                  <a:txBody>
                    <a:bodyPr/>
                    <a:lstStyle/>
                    <a:p>
                      <a:pPr algn="l"/>
                      <a:r>
                        <a:rPr lang="nl-NL" sz="1600" b="1">
                          <a:latin typeface="+mn-lt"/>
                        </a:rPr>
                        <a:t>5. Dataficatie en software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600" dirty="0">
                          <a:latin typeface="+mn-lt"/>
                        </a:rPr>
                        <a:t>Data-uitwisselingsformaten (IMBOR), softwareplatforms en digitale hulpmiddelen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877983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02D5B1AD-CA6F-E0A0-7898-3469FC1A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1BD9C-DC5F-9BF7-5F61-2B10BF35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EE120F-B3A2-66E2-650A-9040445635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Start was in tweede helft 2025</a:t>
            </a:r>
          </a:p>
          <a:p>
            <a:r>
              <a:rPr lang="nl-NL" dirty="0"/>
              <a:t>De werkgroepen vinden op dit moment plaats, afronding voor de zomer 2026</a:t>
            </a:r>
          </a:p>
          <a:p>
            <a:r>
              <a:rPr lang="nl-NL" dirty="0"/>
              <a:t>Tot het einde van het jaar resultaten, overdracht en integratieslagen</a:t>
            </a:r>
          </a:p>
          <a:p>
            <a:r>
              <a:rPr lang="nl-NL" dirty="0"/>
              <a:t>Introductie Leidraad, herziening inhoud opleidingen en voorlichtingsbijeenkomsten vanuit CROW vanaf mei 2027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CAD70D-D4D6-CB39-2B6F-AF4B45162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D5500-C993-E383-84F3-937FB8D2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dive</a:t>
            </a:r>
            <a:r>
              <a:rPr lang="nl-NL" dirty="0"/>
              <a:t> MJOP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F39F5-EA01-C478-A480-035ED759ED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Wat is eigenlijk een MJOP?</a:t>
            </a:r>
          </a:p>
          <a:p>
            <a:pPr lvl="1"/>
            <a:r>
              <a:rPr lang="nl-NL" dirty="0"/>
              <a:t>Basisplanning</a:t>
            </a:r>
          </a:p>
          <a:p>
            <a:pPr lvl="1"/>
            <a:r>
              <a:rPr lang="nl-NL" dirty="0"/>
              <a:t>Na maatregeltoets</a:t>
            </a:r>
          </a:p>
          <a:p>
            <a:pPr lvl="1"/>
            <a:r>
              <a:rPr lang="nl-NL" dirty="0"/>
              <a:t>Na budgetfiltering/prioritering</a:t>
            </a:r>
          </a:p>
          <a:p>
            <a:pPr lvl="1"/>
            <a:r>
              <a:rPr lang="nl-NL" dirty="0"/>
              <a:t>Na integrale afstemming met andere disciplines en projecten</a:t>
            </a:r>
          </a:p>
          <a:p>
            <a:pPr lvl="1"/>
            <a:endParaRPr lang="nl-NL" dirty="0"/>
          </a:p>
          <a:p>
            <a:r>
              <a:rPr lang="nl-NL" dirty="0"/>
              <a:t>Wat is de horizon van een MJOP?</a:t>
            </a:r>
          </a:p>
          <a:p>
            <a:pPr lvl="1"/>
            <a:r>
              <a:rPr lang="nl-NL" dirty="0"/>
              <a:t>Eerste 2 jaar (concrete maatregelen)</a:t>
            </a:r>
          </a:p>
          <a:p>
            <a:pPr lvl="1"/>
            <a:r>
              <a:rPr lang="nl-NL" dirty="0"/>
              <a:t>Eerste 5 jaar (concrete maatregelen + verwachte maatregelen)</a:t>
            </a:r>
          </a:p>
          <a:p>
            <a:pPr lvl="1"/>
            <a:r>
              <a:rPr lang="nl-NL" dirty="0"/>
              <a:t>Juist een </a:t>
            </a:r>
            <a:r>
              <a:rPr lang="nl-NL" dirty="0" err="1"/>
              <a:t>langetermijndoorkijk</a:t>
            </a:r>
            <a:r>
              <a:rPr lang="nl-NL" dirty="0"/>
              <a:t>: tientallen jaren (op basis van theoretische cyclus)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4330D2-A984-E7E9-450E-62FB8095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86248-88E4-B956-D5F8-05DA3C409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C1284-6358-91D2-6AA7-7ABF7625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Deep</a:t>
            </a:r>
            <a:r>
              <a:rPr lang="nl-NL" dirty="0"/>
              <a:t> </a:t>
            </a:r>
            <a:r>
              <a:rPr lang="nl-NL" dirty="0" err="1"/>
              <a:t>dive</a:t>
            </a:r>
            <a:r>
              <a:rPr lang="nl-NL" dirty="0"/>
              <a:t> MJOP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E07232-D286-D670-5EAA-87E06E6ED5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Integreren van beleidskeuzes</a:t>
            </a:r>
          </a:p>
          <a:p>
            <a:pPr lvl="1"/>
            <a:r>
              <a:rPr lang="nl-NL" dirty="0"/>
              <a:t>Welk kwaliteitsniveau streven we na?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r>
              <a:rPr lang="nl-NL" dirty="0"/>
              <a:t>Wat vinden we belangrijker: veiligheid of beschikbaarheid?</a:t>
            </a:r>
          </a:p>
          <a:p>
            <a:pPr lvl="1"/>
            <a:r>
              <a:rPr lang="nl-NL" dirty="0"/>
              <a:t>Zijn er lokale verschillen? Vraagt een wandelpad bij een ziekenhuis om een ander onderhoudsregime dan een trottoir op een industrieterrein? </a:t>
            </a:r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FF27E8-F3B7-D03A-88B0-1475C24BC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F0555F4-2922-FBC6-E35A-153F54CAF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21066"/>
              </p:ext>
            </p:extLst>
          </p:nvPr>
        </p:nvGraphicFramePr>
        <p:xfrm>
          <a:off x="1021800" y="2236946"/>
          <a:ext cx="10332000" cy="14833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207662023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413407137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42819550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04446163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71789670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93538089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363854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Bedrijventerreinen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Buitengebied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Centra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Groengebied/park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Hoofdweg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Woongebied</a:t>
                      </a:r>
                      <a:endParaRPr lang="en-US" sz="1200" dirty="0"/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820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bg1"/>
                          </a:solidFill>
                        </a:rPr>
                        <a:t>Asfalt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25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bg1"/>
                          </a:solidFill>
                        </a:rPr>
                        <a:t>Elementen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C</a:t>
                      </a:r>
                      <a:endParaRPr lang="en-US" sz="1200" dirty="0"/>
                    </a:p>
                  </a:txBody>
                  <a:tcPr anchor="ctr">
                    <a:solidFill>
                      <a:srgbClr val="EDDC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C</a:t>
                      </a:r>
                      <a:endParaRPr lang="en-US" sz="1200" dirty="0"/>
                    </a:p>
                  </a:txBody>
                  <a:tcPr anchor="ctr">
                    <a:solidFill>
                      <a:srgbClr val="EDDC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6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bg1"/>
                          </a:solidFill>
                        </a:rPr>
                        <a:t>Beton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6B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C</a:t>
                      </a:r>
                      <a:endParaRPr lang="en-US" sz="1200" dirty="0"/>
                    </a:p>
                  </a:txBody>
                  <a:tcPr anchor="ctr">
                    <a:solidFill>
                      <a:srgbClr val="EDDC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C</a:t>
                      </a:r>
                      <a:endParaRPr lang="en-US" sz="1200" dirty="0"/>
                    </a:p>
                  </a:txBody>
                  <a:tcPr anchor="ctr">
                    <a:solidFill>
                      <a:srgbClr val="EDDC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A</a:t>
                      </a:r>
                      <a:endParaRPr lang="en-US" sz="1200" dirty="0"/>
                    </a:p>
                  </a:txBody>
                  <a:tcPr anchor="ctr">
                    <a:solidFill>
                      <a:srgbClr val="75B4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/>
                        <a:t>B</a:t>
                      </a:r>
                      <a:endParaRPr lang="en-US" sz="1200" dirty="0"/>
                    </a:p>
                  </a:txBody>
                  <a:tcPr anchor="ctr">
                    <a:solidFill>
                      <a:srgbClr val="CEF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4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E5C7C-A33D-E225-CF8C-C4DB42E0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Vooruitlopen op het (mogelijke) resultaat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360502-707F-FD5C-A3F7-F6A511C145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Welke </a:t>
            </a:r>
            <a:r>
              <a:rPr lang="nl-NL" sz="1600" b="1" dirty="0"/>
              <a:t>verschillen</a:t>
            </a:r>
            <a:r>
              <a:rPr lang="nl-NL" sz="1600" dirty="0"/>
              <a:t> ga ik als wegbeheerder straks het meest merken?</a:t>
            </a:r>
          </a:p>
          <a:p>
            <a:r>
              <a:rPr lang="nl-NL" sz="1600" dirty="0">
                <a:solidFill>
                  <a:schemeClr val="bg2"/>
                </a:solidFill>
              </a:rPr>
              <a:t>Meer keuze voor bepalen van de kwaliteit van het areaal (met nieuwe technieken)</a:t>
            </a:r>
          </a:p>
          <a:p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Betere stroomlijning met de hedendaagse datastandaarden, minder gedoe met data-overdracht (denk aan bv.  inspecties)</a:t>
            </a:r>
          </a:p>
          <a:p>
            <a:r>
              <a:rPr lang="nl-NL" sz="1600" dirty="0">
                <a:solidFill>
                  <a:schemeClr val="bg2"/>
                </a:solidFill>
              </a:rPr>
              <a:t>Langere planningshorizon?</a:t>
            </a:r>
          </a:p>
          <a:p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Vernieuwde koppeling van beleidsambities met uitvoeringsplanning</a:t>
            </a:r>
          </a:p>
          <a:p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Nieuwe mogelijkheden voor presentatie van het MJOP?</a:t>
            </a:r>
          </a:p>
          <a:p>
            <a:r>
              <a:rPr lang="nl-NL" sz="1600" dirty="0">
                <a:solidFill>
                  <a:schemeClr val="bg2"/>
                </a:solidFill>
              </a:rPr>
              <a:t>Consistentie van uitkomsten tussen verschillende vormen van kwaliteitsinput?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5DD6FF-1542-C6C4-5965-5F31109D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6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67EB-79DE-E1A0-3CB2-6DEF61A9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512AF-1374-F743-0C80-68230F81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Vooruitlopen op het (mogelijke) resultaat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7AC9D2-2666-6B72-6936-81793FDA86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Wat gaat er niet veranderen?</a:t>
            </a:r>
          </a:p>
          <a:p>
            <a:r>
              <a:rPr lang="nl-NL" sz="1600" dirty="0"/>
              <a:t>Visuele inspectie volgens de 146-publicatie blijft mogelijk</a:t>
            </a:r>
          </a:p>
          <a:p>
            <a:r>
              <a:rPr lang="nl-NL" sz="1600" dirty="0"/>
              <a:t>Koppeling tussen schadebeelden vanuit de inspectie en maatregel(groep)en</a:t>
            </a:r>
          </a:p>
          <a:p>
            <a:r>
              <a:rPr lang="nl-NL" sz="1600" dirty="0"/>
              <a:t>Een planningsresultaat voor de nabije toekomst (&lt;5 jaar) op basis van inspectieresultaten</a:t>
            </a:r>
          </a:p>
          <a:p>
            <a:r>
              <a:rPr lang="nl-NL" sz="1600" dirty="0"/>
              <a:t>Een planningsresultaat voor de </a:t>
            </a:r>
            <a:r>
              <a:rPr lang="nl-NL" sz="1600" dirty="0" err="1"/>
              <a:t>langetermijn</a:t>
            </a:r>
            <a:r>
              <a:rPr lang="nl-NL" sz="1600" dirty="0"/>
              <a:t> toekomst (tot tientallen jaren vooruit) op basis van theoretische cyclus</a:t>
            </a:r>
          </a:p>
          <a:p>
            <a:r>
              <a:rPr lang="nl-NL" sz="1600" dirty="0"/>
              <a:t>Begroting gebaseerd op normkosten per maatregel(groep)</a:t>
            </a:r>
          </a:p>
          <a:p>
            <a:r>
              <a:rPr lang="nl-NL" sz="1600" dirty="0"/>
              <a:t>Het belang van data die actueel, betrouwbaar en consistent is als fundament voor de planning en begroting</a:t>
            </a:r>
          </a:p>
          <a:p>
            <a:r>
              <a:rPr lang="nl-NL" sz="1600" dirty="0"/>
              <a:t>De benodigde inhoudelijke expertise (bijvoorbeeld bij de maatregeltoets)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646AD5-069C-5738-2DE1-999E93996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4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645D0-B20C-84F1-ADD0-75A8B0534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17051-8B02-88E7-4673-F2611C4CA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betekent dat voor </a:t>
            </a:r>
            <a:r>
              <a:rPr lang="nl-NL" dirty="0" err="1"/>
              <a:t>gisib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18C1DC-50D9-8F7C-AAB4-028813A0C8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Gisib is CROW-gecertificeerd voor de wegbeheerplanning</a:t>
            </a:r>
          </a:p>
          <a:p>
            <a:pPr lvl="1"/>
            <a:r>
              <a:rPr lang="nl-NL" sz="1400" dirty="0"/>
              <a:t>Wijzigingen in planningswijze, methodiek, resultaten nemen wij in principe over bij actualisatie.</a:t>
            </a:r>
          </a:p>
          <a:p>
            <a:pPr lvl="1"/>
            <a:r>
              <a:rPr lang="nl-NL" sz="1400" dirty="0"/>
              <a:t>Gisib blijft daarmee altijd het basisproces faciliteren. Zekerheid: robuust en BBV-</a:t>
            </a:r>
            <a:r>
              <a:rPr lang="nl-NL" sz="1400" dirty="0" err="1"/>
              <a:t>proof</a:t>
            </a:r>
            <a:endParaRPr lang="nl-NL" sz="1400" dirty="0"/>
          </a:p>
          <a:p>
            <a:pPr lvl="1"/>
            <a:endParaRPr lang="nl-NL" sz="1300" dirty="0"/>
          </a:p>
          <a:p>
            <a:r>
              <a:rPr lang="nl-NL" sz="1600" dirty="0"/>
              <a:t>Goede input blijft essentieel voor waardevolle output</a:t>
            </a:r>
          </a:p>
          <a:p>
            <a:pPr lvl="1"/>
            <a:r>
              <a:rPr lang="nl-NL" sz="1400" dirty="0"/>
              <a:t>Areaalgegevens zijn goed op orde en mutaties worden goed verwerkt</a:t>
            </a:r>
          </a:p>
          <a:p>
            <a:pPr lvl="1"/>
            <a:r>
              <a:rPr lang="nl-NL" sz="1400" dirty="0"/>
              <a:t>Maatregelprijzen zijn actueel (en voorzien van evt. opslagen)</a:t>
            </a:r>
          </a:p>
          <a:p>
            <a:pPr lvl="1"/>
            <a:r>
              <a:rPr lang="nl-NL" sz="1400" dirty="0"/>
              <a:t>Cyclus sluit aan op de daadwerkelijke levensduur en het onderhoudsregime</a:t>
            </a:r>
          </a:p>
          <a:p>
            <a:pPr marL="457200" lvl="1" indent="0">
              <a:buNone/>
            </a:pPr>
            <a:endParaRPr lang="nl-NL" sz="1300" dirty="0"/>
          </a:p>
          <a:p>
            <a:r>
              <a:rPr lang="nl-NL" sz="1600" dirty="0"/>
              <a:t>Met Gisib Online kan je de resultaten visualiseren en analyseren</a:t>
            </a:r>
          </a:p>
          <a:p>
            <a:pPr lvl="1"/>
            <a:r>
              <a:rPr lang="nl-NL" sz="1400" dirty="0"/>
              <a:t>Themakaarten </a:t>
            </a:r>
          </a:p>
          <a:p>
            <a:pPr lvl="1"/>
            <a:r>
              <a:rPr lang="nl-NL" sz="1400" dirty="0"/>
              <a:t>Volgende halte: standaard themakaarten op basis van planningsresultaten</a:t>
            </a:r>
          </a:p>
          <a:p>
            <a:endParaRPr lang="nl-NL" sz="1500" dirty="0"/>
          </a:p>
          <a:p>
            <a:r>
              <a:rPr lang="nl-NL" sz="1600" b="1" dirty="0"/>
              <a:t>Kortom: wij evolueren mee, zodat </a:t>
            </a:r>
            <a:r>
              <a:rPr lang="nl-NL" sz="1600" b="1" dirty="0" err="1"/>
              <a:t>gisib</a:t>
            </a:r>
            <a:r>
              <a:rPr lang="nl-NL" sz="1600" b="1" dirty="0"/>
              <a:t> het CROW </a:t>
            </a:r>
            <a:r>
              <a:rPr lang="nl-NL" sz="1600" b="1" dirty="0" err="1"/>
              <a:t>wegbeheer</a:t>
            </a:r>
            <a:r>
              <a:rPr lang="nl-NL" sz="1600" b="1" dirty="0"/>
              <a:t> optimaal faciliteert en naast de kapstok ruimte biedt voor extra diepgang.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F1613D-E2E3-6332-FDD1-AE2DA74E3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08BF03C7-E604-BBF6-F0D9-62D20DEF8A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12061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1003896A-ADED-AA96-B032-A40889C0AE7B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nl-NL" dirty="0"/>
              <a:t>Robin Rijlaarsdam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7AF06-B419-D172-699D-2B2C44C845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180000">
            <a:noAutofit/>
          </a:bodyPr>
          <a:lstStyle/>
          <a:p>
            <a:pPr>
              <a:spcBef>
                <a:spcPts val="600"/>
              </a:spcBef>
            </a:pPr>
            <a:r>
              <a:rPr lang="nl-NL" dirty="0"/>
              <a:t>Hoofd afdeling Advies Beheer en Beleid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A35B4-5AEC-9294-DEAD-8B19793C4E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3856" y="4411023"/>
            <a:ext cx="3354107" cy="243274"/>
          </a:xfrm>
        </p:spPr>
        <p:txBody>
          <a:bodyPr>
            <a:noAutofit/>
          </a:bodyPr>
          <a:lstStyle/>
          <a:p>
            <a:r>
              <a:rPr lang="nl-NL" dirty="0"/>
              <a:t>06 4418 2287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DF05B64-E37E-1037-3314-B9099E5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9CF61C-C370-F6FB-9F9F-8E27ED357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D634BED-417B-2EDE-4328-728B1FDC5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193"/>
            <a:ext cx="10515600" cy="659444"/>
          </a:xfrm>
        </p:spPr>
        <p:txBody>
          <a:bodyPr/>
          <a:lstStyle/>
          <a:p>
            <a:r>
              <a:rPr lang="nl-NL" b="1" dirty="0">
                <a:latin typeface="Univers Condensed" panose="020B0506020202050204" pitchFamily="34" charset="0"/>
              </a:rPr>
              <a:t>INTRODUC</a:t>
            </a:r>
            <a:r>
              <a:rPr lang="nl-NL" b="1" dirty="0"/>
              <a:t>TIE</a:t>
            </a:r>
            <a:endParaRPr lang="nl-NL" b="1" dirty="0">
              <a:latin typeface="Univers Condensed" panose="020B050602020205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43472D5-12BD-6912-EEA3-B75DF99C3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993" y="1853892"/>
            <a:ext cx="3222318" cy="3295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Robin Rijlaarsdam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Hoofd afdeling Beheer en Beleid</a:t>
            </a:r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3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3BB6F48-87A1-A22F-1303-37CBC8516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97" y="1187828"/>
            <a:ext cx="1446846" cy="5905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54C17E0B-1F28-267E-211B-08CC82FB5997}"/>
              </a:ext>
            </a:extLst>
          </p:cNvPr>
          <p:cNvSpPr/>
          <p:nvPr/>
        </p:nvSpPr>
        <p:spPr>
          <a:xfrm>
            <a:off x="7402969" y="2205008"/>
            <a:ext cx="1110259" cy="376239"/>
          </a:xfrm>
          <a:prstGeom prst="rect">
            <a:avLst/>
          </a:prstGeom>
          <a:solidFill>
            <a:srgbClr val="FFD65E"/>
          </a:solidFill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A7EFF46-0188-D7E2-1342-7EFC0A7996EC}"/>
              </a:ext>
            </a:extLst>
          </p:cNvPr>
          <p:cNvSpPr/>
          <p:nvPr/>
        </p:nvSpPr>
        <p:spPr>
          <a:xfrm>
            <a:off x="8722416" y="2205008"/>
            <a:ext cx="1110259" cy="376239"/>
          </a:xfrm>
          <a:prstGeom prst="rect">
            <a:avLst/>
          </a:prstGeom>
          <a:noFill/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534D683-C318-4B54-6E81-7823A0248E6D}"/>
              </a:ext>
            </a:extLst>
          </p:cNvPr>
          <p:cNvSpPr/>
          <p:nvPr/>
        </p:nvSpPr>
        <p:spPr>
          <a:xfrm>
            <a:off x="10041863" y="2193604"/>
            <a:ext cx="1110259" cy="376239"/>
          </a:xfrm>
          <a:prstGeom prst="rect">
            <a:avLst/>
          </a:prstGeom>
          <a:noFill/>
          <a:ln w="9525">
            <a:solidFill>
              <a:srgbClr val="275D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4DC540F-C6E0-8243-0CAB-FC0E7E54A6C8}"/>
              </a:ext>
            </a:extLst>
          </p:cNvPr>
          <p:cNvCxnSpPr/>
          <p:nvPr/>
        </p:nvCxnSpPr>
        <p:spPr>
          <a:xfrm>
            <a:off x="8011038" y="1956702"/>
            <a:ext cx="256770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97FD447-F3B0-DA8D-C007-97C3628691E3}"/>
              </a:ext>
            </a:extLst>
          </p:cNvPr>
          <p:cNvCxnSpPr/>
          <p:nvPr/>
        </p:nvCxnSpPr>
        <p:spPr>
          <a:xfrm>
            <a:off x="8020274" y="1947466"/>
            <a:ext cx="0" cy="24830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BC75502-5AAD-E030-D719-A39DC9C6BDF9}"/>
              </a:ext>
            </a:extLst>
          </p:cNvPr>
          <p:cNvCxnSpPr>
            <a:cxnSpLocks/>
          </p:cNvCxnSpPr>
          <p:nvPr/>
        </p:nvCxnSpPr>
        <p:spPr>
          <a:xfrm>
            <a:off x="9230238" y="1778380"/>
            <a:ext cx="652" cy="40399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FEDF41B-15AF-21BA-3B4B-074A670072CB}"/>
              </a:ext>
            </a:extLst>
          </p:cNvPr>
          <p:cNvCxnSpPr/>
          <p:nvPr/>
        </p:nvCxnSpPr>
        <p:spPr>
          <a:xfrm>
            <a:off x="10569511" y="1956702"/>
            <a:ext cx="0" cy="24830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20A21B8D-9D69-6792-E293-24B3B6AD2673}"/>
              </a:ext>
            </a:extLst>
          </p:cNvPr>
          <p:cNvSpPr txBox="1"/>
          <p:nvPr/>
        </p:nvSpPr>
        <p:spPr>
          <a:xfrm flipH="1">
            <a:off x="7402969" y="2197057"/>
            <a:ext cx="105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 &amp; B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0E6CEDA-4E7E-76BE-E8BA-7361869A7B5C}"/>
              </a:ext>
            </a:extLst>
          </p:cNvPr>
          <p:cNvSpPr txBox="1"/>
          <p:nvPr/>
        </p:nvSpPr>
        <p:spPr>
          <a:xfrm flipH="1">
            <a:off x="8634653" y="2197144"/>
            <a:ext cx="130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AI &amp; M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5EC09DD-1A7E-8DCD-4B39-06C3164F81B8}"/>
              </a:ext>
            </a:extLst>
          </p:cNvPr>
          <p:cNvSpPr txBox="1"/>
          <p:nvPr/>
        </p:nvSpPr>
        <p:spPr>
          <a:xfrm flipH="1">
            <a:off x="10058694" y="2199215"/>
            <a:ext cx="111025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/>
              <a:t>GEO</a:t>
            </a:r>
          </a:p>
        </p:txBody>
      </p:sp>
      <p:sp>
        <p:nvSpPr>
          <p:cNvPr id="24" name="Tijdelijke aanduiding voor inhoud 6">
            <a:extLst>
              <a:ext uri="{FF2B5EF4-FFF2-40B4-BE49-F238E27FC236}">
                <a16:creationId xmlns:a16="http://schemas.microsoft.com/office/drawing/2014/main" id="{82A694E1-416B-3A2F-CD8A-C2E0EB0B7AD4}"/>
              </a:ext>
            </a:extLst>
          </p:cNvPr>
          <p:cNvSpPr txBox="1">
            <a:spLocks/>
          </p:cNvSpPr>
          <p:nvPr/>
        </p:nvSpPr>
        <p:spPr>
          <a:xfrm>
            <a:off x="7387002" y="2806746"/>
            <a:ext cx="3182509" cy="2870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0E1D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5CC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65CC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nl-NL" b="1" dirty="0">
              <a:latin typeface="Univers Condensed" panose="020B0506020202050204" pitchFamily="34" charset="0"/>
            </a:endParaRPr>
          </a:p>
          <a:p>
            <a:r>
              <a:rPr lang="nl-NL" sz="2000" dirty="0"/>
              <a:t>Beleidsplannen</a:t>
            </a:r>
          </a:p>
          <a:p>
            <a:r>
              <a:rPr lang="nl-NL" sz="2000" dirty="0"/>
              <a:t>Beheerplannen</a:t>
            </a:r>
          </a:p>
          <a:p>
            <a:r>
              <a:rPr lang="nl-NL" sz="2000" dirty="0"/>
              <a:t>Kostenramingen</a:t>
            </a:r>
          </a:p>
          <a:p>
            <a:r>
              <a:rPr lang="nl-NL" sz="2000" dirty="0"/>
              <a:t>Scenario’s</a:t>
            </a:r>
          </a:p>
          <a:p>
            <a:r>
              <a:rPr lang="nl-NL" sz="2000" dirty="0"/>
              <a:t>Onderhoudsbestekken</a:t>
            </a:r>
          </a:p>
          <a:p>
            <a:r>
              <a:rPr lang="nl-NL" sz="2000" dirty="0"/>
              <a:t>Inspecties</a:t>
            </a:r>
          </a:p>
          <a:p>
            <a:r>
              <a:rPr lang="nl-NL" sz="2000" dirty="0"/>
              <a:t>Projectleiding</a:t>
            </a:r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nl-NL" sz="2000" dirty="0"/>
          </a:p>
          <a:p>
            <a:endParaRPr lang="nl-NL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90D265-486B-43F1-0F8D-E681075B0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0" y="1696598"/>
            <a:ext cx="3118606" cy="46756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5721297-8B44-CE6B-FA0C-A9D1B6405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551286-0841-B27E-8425-8AFE8D1B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AutoNum type="arabicPeriod"/>
            </a:pPr>
            <a:r>
              <a:rPr lang="nl-NL" sz="2000" dirty="0"/>
              <a:t>Opfrisser: CROW</a:t>
            </a:r>
            <a:r>
              <a:rPr lang="nl-NL" dirty="0"/>
              <a:t>-publicatie 147</a:t>
            </a:r>
            <a:endParaRPr lang="nl-NL" sz="2000" dirty="0"/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Waarom doorontwikkeling?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/>
              <a:t>Het proces</a:t>
            </a:r>
          </a:p>
          <a:p>
            <a:pPr marL="457200" indent="-457200">
              <a:buFont typeface="Arial"/>
              <a:buAutoNum type="arabicPeriod"/>
            </a:pPr>
            <a:r>
              <a:rPr lang="nl-NL" sz="2000" dirty="0" err="1"/>
              <a:t>Deep</a:t>
            </a:r>
            <a:r>
              <a:rPr lang="nl-NL" sz="2000" dirty="0"/>
              <a:t> </a:t>
            </a:r>
            <a:r>
              <a:rPr lang="nl-NL" sz="2000" dirty="0" err="1"/>
              <a:t>dive</a:t>
            </a:r>
            <a:r>
              <a:rPr lang="nl-NL" sz="2000" dirty="0"/>
              <a:t> op de MJOP</a:t>
            </a:r>
          </a:p>
          <a:p>
            <a:pPr marL="457200" indent="-457200">
              <a:buFont typeface="Arial"/>
              <a:buAutoNum type="arabicPeriod"/>
            </a:pPr>
            <a:r>
              <a:rPr lang="nl-NL" dirty="0"/>
              <a:t>Wat betekenen de concrete veranderingen?</a:t>
            </a: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FD9036-14D0-9753-149B-3F8FC307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  <p:sp>
        <p:nvSpPr>
          <p:cNvPr id="8" name="Ondertitel 7">
            <a:extLst>
              <a:ext uri="{FF2B5EF4-FFF2-40B4-BE49-F238E27FC236}">
                <a16:creationId xmlns:a16="http://schemas.microsoft.com/office/drawing/2014/main" id="{FD1AF0A3-5E3C-1E3C-8895-E193B32D4C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l-NL" dirty="0"/>
              <a:t>19 maart 2026</a:t>
            </a:r>
          </a:p>
        </p:txBody>
      </p:sp>
    </p:spTree>
    <p:extLst>
      <p:ext uri="{BB962C8B-B14F-4D97-AF65-F5344CB8AC3E}">
        <p14:creationId xmlns:p14="http://schemas.microsoft.com/office/powerpoint/2010/main" val="426086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D634BED-417B-2EDE-4328-728B1FDC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Publicatie 147?</a:t>
            </a:r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4421FF61-4305-CFF9-6B1A-BF9C14F620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564188" y="995363"/>
            <a:ext cx="6172200" cy="487362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43472D5-12BD-6912-EEA3-B75DF99C3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4700" cy="38115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/>
              <a:t>De beheersystematiek voor wegverhardingen in Nederland</a:t>
            </a:r>
          </a:p>
          <a:p>
            <a:pPr>
              <a:spcBef>
                <a:spcPts val="800"/>
              </a:spcBef>
              <a:buNone/>
            </a:pPr>
            <a:endParaRPr lang="nl-NL" dirty="0"/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nl-NL" dirty="0"/>
              <a:t>Werkwijze voor het maken van </a:t>
            </a:r>
            <a:r>
              <a:rPr lang="nl-NL" b="1" dirty="0"/>
              <a:t>beheer- en onderhoudsplannen</a:t>
            </a:r>
            <a:r>
              <a:rPr lang="nl-NL" dirty="0"/>
              <a:t> voor wegverhardingen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l-NL" dirty="0"/>
              <a:t>Huidige versie: </a:t>
            </a:r>
            <a:r>
              <a:rPr lang="nl-NL" b="1" dirty="0"/>
              <a:t>Wegbeheer 2019</a:t>
            </a:r>
            <a:r>
              <a:rPr lang="nl-NL" dirty="0"/>
              <a:t> (voorganger: versie 2011)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l-NL" dirty="0"/>
              <a:t>Voor </a:t>
            </a:r>
            <a:r>
              <a:rPr lang="nl-NL" b="1" dirty="0"/>
              <a:t>gemeenten, provincies, waterschappen</a:t>
            </a:r>
            <a:r>
              <a:rPr lang="nl-NL" dirty="0"/>
              <a:t> en adviesbureaus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l-NL" dirty="0"/>
              <a:t>Bouwt voort op visuele inspectie (publicatie 146) door schadebeoordeling, maatregelplanning, </a:t>
            </a:r>
            <a:r>
              <a:rPr lang="nl-NL" b="1" dirty="0"/>
              <a:t>MJOP</a:t>
            </a:r>
            <a:r>
              <a:rPr lang="nl-NL" dirty="0"/>
              <a:t> en </a:t>
            </a:r>
            <a:r>
              <a:rPr lang="nl-NL" b="1" dirty="0"/>
              <a:t>kostenbegroting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l-NL" dirty="0"/>
              <a:t>Stevig fundament voor aantoonbaar voldoen aan de </a:t>
            </a:r>
            <a:r>
              <a:rPr lang="nl-NL" b="1" dirty="0"/>
              <a:t>zorgplicht</a:t>
            </a:r>
            <a:r>
              <a:rPr lang="nl-NL" dirty="0"/>
              <a:t> (WVW 1994, BBV, BW 6:174)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nl-NL" dirty="0"/>
              <a:t>Basis voor gisib als gecertificeerde beheersoftware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A7C92B-C886-C571-5A9D-F803E18B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7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chtlijn &#10;waarschuwingsgrens &#10;schadeklasse &#10;G &#10;L1 &#10;L2 &#10;L3 &#10;M1 &#10;M2 &#10;M3 &#10;E1 &#10;E2 &#10;E3 &#10;planperiode &#10;&gt; 5 &#10;3 - 5 &#10;1 - 2 &#10;1 - 1 &#10;met waarschuwingsgrens &#10;op basis van gedragsmodellen &#10;met gedragsmodellen &#10;kwaliteitsoordeel &#10;voldoende &#10;matig &#10;onvoldoende ">
            <a:extLst>
              <a:ext uri="{FF2B5EF4-FFF2-40B4-BE49-F238E27FC236}">
                <a16:creationId xmlns:a16="http://schemas.microsoft.com/office/drawing/2014/main" id="{2BA9183D-F8EC-C0CA-1646-48382DCB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28905"/>
            <a:ext cx="5960403" cy="18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4CB5D51-D555-7888-0EBA-ADD24A93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CROW-publicatie 147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6508D8E-B44A-8FE1-19A7-8CC68CD25C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De methodiek om inzicht te verkrijgen in het kwaliteitsniveau en de onderhoudsopgave van het wegenareaal</a:t>
            </a:r>
          </a:p>
          <a:p>
            <a:pPr marL="0" indent="0">
              <a:buNone/>
            </a:pPr>
            <a:r>
              <a:rPr lang="nl-NL" sz="1600" b="1" dirty="0"/>
              <a:t>Drie hoofdonderdelen:</a:t>
            </a:r>
          </a:p>
          <a:p>
            <a:r>
              <a:rPr lang="nl-NL" sz="1600" dirty="0"/>
              <a:t>Beheren van gegevens</a:t>
            </a:r>
          </a:p>
          <a:p>
            <a:pPr marL="457200" lvl="1" indent="0">
              <a:buNone/>
            </a:pPr>
            <a:r>
              <a:rPr lang="nl-NL" dirty="0"/>
              <a:t>Volledige en gestructureerde data: vaste gegevens (verhardingssoort, oppervlakte) en variabele gegevens (kwaliteit)</a:t>
            </a:r>
          </a:p>
          <a:p>
            <a:r>
              <a:rPr lang="nl-NL" sz="1600" dirty="0"/>
              <a:t>Opstellen van planningen en begrotingen</a:t>
            </a:r>
          </a:p>
          <a:p>
            <a:pPr marL="457200" lvl="1" indent="0">
              <a:buNone/>
            </a:pPr>
            <a:r>
              <a:rPr lang="nl-NL" dirty="0"/>
              <a:t>Koppelingen van schadebeelden naar maatregelen en maatregelgroepen. Gebruik makend van richtlijnen, gedragsmodellen en waarschuwingsgrenzen</a:t>
            </a:r>
          </a:p>
          <a:p>
            <a:r>
              <a:rPr lang="nl-NL" sz="1600" dirty="0"/>
              <a:t>Presenteren van resultaten</a:t>
            </a:r>
          </a:p>
          <a:p>
            <a:pPr marL="457200" lvl="1" indent="0">
              <a:buNone/>
            </a:pPr>
            <a:r>
              <a:rPr lang="nl-NL" dirty="0"/>
              <a:t>Rapporteren/visualiseren kwaliteit, onderhoudsopgave, kosten etc.</a:t>
            </a:r>
          </a:p>
          <a:p>
            <a:endParaRPr lang="nl-NL" sz="1500" dirty="0"/>
          </a:p>
          <a:p>
            <a:pPr marL="0" indent="0">
              <a:buNone/>
            </a:pPr>
            <a:endParaRPr lang="nl-NL" sz="15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EBE82C7-A604-A8C2-F109-B6EEC1DF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6F83A-9DE5-AD88-6A93-C1DB5BBF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9444"/>
          </a:xfrm>
        </p:spPr>
        <p:txBody>
          <a:bodyPr anchor="ctr">
            <a:normAutofit/>
          </a:bodyPr>
          <a:lstStyle/>
          <a:p>
            <a:r>
              <a:rPr lang="nl-NL" dirty="0"/>
              <a:t>CROW-publicatie 147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277F0E-1A56-BB63-6D6A-0C49CC81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5" t="5324" r="5735" b="2222"/>
          <a:stretch>
            <a:fillRect/>
          </a:stretch>
        </p:blipFill>
        <p:spPr>
          <a:xfrm>
            <a:off x="3740286" y="1346660"/>
            <a:ext cx="4711428" cy="5069381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836F09-37CE-9408-D7FD-6AF586225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31C79-C862-D873-13F7-E950A36D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5BE4D2-992D-B4CA-65F5-AC726598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4800" y="1496645"/>
            <a:ext cx="9042400" cy="47838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7F3566F-E2C1-7E7D-3E65-ACF2EA6E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8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B689F6D2-FB70-6AFB-3B6E-3FB89A6239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2658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275DC2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F69F0AA-D824-59C5-B4C9-2ECEE4FF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doorontwikkeling?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C44B23-0CB1-365D-67CE-FC685E490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dirty="0"/>
              <a:t>Waar lopen jullie in de huidige methode tegenaan?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30CEB60-FC39-2DEC-9D91-872E70207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7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4E541-FB8B-7BAE-38E3-4F58E1533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E70BC6C-CBBD-E721-011A-CE70EF95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doorontwikkeling?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56327-F620-0A2B-791C-B1A236D8D3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Nieuwe data-inwintechnieken naast visuele inspectie</a:t>
            </a:r>
          </a:p>
          <a:p>
            <a:pPr>
              <a:spcBef>
                <a:spcPts val="400"/>
              </a:spcBef>
            </a:pPr>
            <a:r>
              <a:rPr lang="nl-NL" sz="1600" dirty="0"/>
              <a:t>Programma Dataharmonisatie (DOOR) en IMBOR-standaarden</a:t>
            </a:r>
          </a:p>
          <a:p>
            <a:pPr>
              <a:spcBef>
                <a:spcPts val="400"/>
              </a:spcBef>
            </a:pPr>
            <a:r>
              <a:rPr lang="nl-NL" sz="1600" dirty="0"/>
              <a:t>Verouderde data-uitwisseling (</a:t>
            </a:r>
            <a:r>
              <a:rPr lang="nl-NL" sz="1600" dirty="0" err="1"/>
              <a:t>SUF.weg</a:t>
            </a:r>
            <a:r>
              <a:rPr lang="nl-NL" sz="1600" dirty="0"/>
              <a:t>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5BCD96-32F8-06D5-C0B1-2F236E587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4055"/>
            <a:ext cx="5689600" cy="4063492"/>
          </a:xfrm>
        </p:spPr>
        <p:txBody>
          <a:bodyPr>
            <a:normAutofit/>
          </a:bodyPr>
          <a:lstStyle/>
          <a:p>
            <a:r>
              <a:rPr lang="nl-NL" sz="1600" dirty="0"/>
              <a:t>Steeds meer behoefte aan integraliteit</a:t>
            </a:r>
          </a:p>
          <a:p>
            <a:r>
              <a:rPr lang="nl-NL" sz="1600" dirty="0"/>
              <a:t>Huidige methodiek geeft beperkt invulling aan keuzes en prioriteringen volgens beleid</a:t>
            </a:r>
          </a:p>
          <a:p>
            <a:r>
              <a:rPr lang="nl-NL" sz="1600" dirty="0"/>
              <a:t>Behoefte aan langere planningshorizon (&gt;5 jaar)</a:t>
            </a:r>
          </a:p>
          <a:p>
            <a:pPr>
              <a:buFont typeface="Arial"/>
              <a:buChar char="•"/>
            </a:pPr>
            <a:endParaRPr lang="nl-NL" sz="1500" dirty="0"/>
          </a:p>
          <a:p>
            <a:pPr>
              <a:buFont typeface="Arial"/>
              <a:buChar char="•"/>
            </a:pPr>
            <a:endParaRPr lang="nl-NL" sz="15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F213C5-65CA-4F5A-E56D-C358E15BBC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Ontwikkelingen sinds Wegbeheer 2019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AA7F96-88B1-CC05-CF38-272193BF16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Techniek &amp; data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F0C2C-087F-FE85-2143-0EF4A44EF1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b="1" dirty="0"/>
              <a:t>Beleid &amp; organisatie</a:t>
            </a:r>
          </a:p>
        </p:txBody>
      </p:sp>
      <p:pic>
        <p:nvPicPr>
          <p:cNvPr id="1026" name="Picture 2" descr="Street-View: Warum die Kamera-Autos von Google wieder fahren ...">
            <a:extLst>
              <a:ext uri="{FF2B5EF4-FFF2-40B4-BE49-F238E27FC236}">
                <a16:creationId xmlns:a16="http://schemas.microsoft.com/office/drawing/2014/main" id="{E65FB7AF-8036-B6E2-57BF-C2B098C7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9" y="3511520"/>
            <a:ext cx="4252255" cy="28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BD3E37C-FC87-6477-6549-5EA62D584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511520"/>
            <a:ext cx="4252255" cy="283510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8D49473-9A0D-787B-E02F-7D14F9952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2" y="6416041"/>
            <a:ext cx="1299354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DG Groep">
      <a:dk1>
        <a:srgbClr val="060E1D"/>
      </a:dk1>
      <a:lt1>
        <a:sysClr val="window" lastClr="FFFFFF"/>
      </a:lt1>
      <a:dk2>
        <a:srgbClr val="265CC1"/>
      </a:dk2>
      <a:lt2>
        <a:srgbClr val="FFC421"/>
      </a:lt2>
      <a:accent1>
        <a:srgbClr val="265CC1"/>
      </a:accent1>
      <a:accent2>
        <a:srgbClr val="FFC421"/>
      </a:accent2>
      <a:accent3>
        <a:srgbClr val="060E1D"/>
      </a:accent3>
      <a:accent4>
        <a:srgbClr val="82A2DC"/>
      </a:accent4>
      <a:accent5>
        <a:srgbClr val="9CD2A0"/>
      </a:accent5>
      <a:accent6>
        <a:srgbClr val="F9CF7B"/>
      </a:accent6>
      <a:hlink>
        <a:srgbClr val="265CC1"/>
      </a:hlink>
      <a:folHlink>
        <a:srgbClr val="FFC421"/>
      </a:folHlink>
    </a:clrScheme>
    <a:fontScheme name="Custom 1">
      <a:majorFont>
        <a:latin typeface="Univer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65E"/>
        </a:solidFill>
        <a:ln>
          <a:solidFill>
            <a:srgbClr val="FFD65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F55FFE3E-0BC3-4B26-B72E-4CF833B5A078}" vid="{7C9B161F-944B-4D16-913B-B9FB7901C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EFBA15-9B49-47E7-A88A-21A589D3A874}">
  <we:reference id="WA200010001" version="1.0.0.1" store="Omex" storeType="OMEX"/>
  <we:alternateReferences>
    <we:reference id="WA200010001" version="1.0.0.1" store="WA200010001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0ff9af-12b0-4ef3-88d5-ea90c8fb72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0098D7107CF42BBF59387AE4F3FB2" ma:contentTypeVersion="5" ma:contentTypeDescription="Create a new document." ma:contentTypeScope="" ma:versionID="2a2a6b80173f49df94fc9905953cd739">
  <xsd:schema xmlns:xsd="http://www.w3.org/2001/XMLSchema" xmlns:xs="http://www.w3.org/2001/XMLSchema" xmlns:p="http://schemas.microsoft.com/office/2006/metadata/properties" xmlns:ns3="b10ff9af-12b0-4ef3-88d5-ea90c8fb7291" targetNamespace="http://schemas.microsoft.com/office/2006/metadata/properties" ma:root="true" ma:fieldsID="c636a1773339fc099f835c7a06db291d" ns3:_="">
    <xsd:import namespace="b10ff9af-12b0-4ef3-88d5-ea90c8fb729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ff9af-12b0-4ef3-88d5-ea90c8fb729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78CE8E-B3BB-4CE7-A55C-DA207F4B49ED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b10ff9af-12b0-4ef3-88d5-ea90c8fb7291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889908C-60C1-461B-89FA-D9DD04C21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0ff9af-12b0-4ef3-88d5-ea90c8fb7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58C0E8-2F05-4C72-BD3B-212620064F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Presentatie_template</Template>
  <TotalTime>497</TotalTime>
  <Words>1576</Words>
  <Application>Microsoft Office PowerPoint</Application>
  <PresentationFormat>Breedbeeld</PresentationFormat>
  <Paragraphs>201</Paragraphs>
  <Slides>19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Times New Roman</vt:lpstr>
      <vt:lpstr>Univers Condensed</vt:lpstr>
      <vt:lpstr>Wingdings</vt:lpstr>
      <vt:lpstr>Kantoorthema</vt:lpstr>
      <vt:lpstr>Nieuwe ontwikkelingen in wegbeheersystematiek CROW</vt:lpstr>
      <vt:lpstr>INTRODUCTIE</vt:lpstr>
      <vt:lpstr>PowerPoint-presentatie</vt:lpstr>
      <vt:lpstr>Wat is Publicatie 147?</vt:lpstr>
      <vt:lpstr>CROW-publicatie 147</vt:lpstr>
      <vt:lpstr>CROW-publicatie 147</vt:lpstr>
      <vt:lpstr>PowerPoint-presentatie</vt:lpstr>
      <vt:lpstr>Waarom doorontwikkeling?</vt:lpstr>
      <vt:lpstr>Waarom doorontwikkeling?</vt:lpstr>
      <vt:lpstr>Waarom doorontwikkeling?</vt:lpstr>
      <vt:lpstr>Wat gaat er veranderen?</vt:lpstr>
      <vt:lpstr>Veranderingen: verdeeld over 5 werkgroepen</vt:lpstr>
      <vt:lpstr>Planning</vt:lpstr>
      <vt:lpstr>Deep dive MJOP</vt:lpstr>
      <vt:lpstr>Deep dive MJOP</vt:lpstr>
      <vt:lpstr>Vooruitlopen op het (mogelijke) resultaat</vt:lpstr>
      <vt:lpstr>Vooruitlopen op het (mogelijke) resultaat</vt:lpstr>
      <vt:lpstr>Wat betekent dat voor gisib?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 Rijlaarsdam</dc:creator>
  <cp:lastModifiedBy>Lieke van den Heuvel</cp:lastModifiedBy>
  <cp:revision>3</cp:revision>
  <dcterms:created xsi:type="dcterms:W3CDTF">2026-03-13T11:38:34Z</dcterms:created>
  <dcterms:modified xsi:type="dcterms:W3CDTF">2026-03-18T19:23:10Z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0x0101007050098D7107CF42BBF59387AE4F3FB2</vt:lpwstr>
  </property>
</Properties>
</file>