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handoutMasterIdLst>
    <p:handoutMasterId r:id="rId25"/>
  </p:handoutMasterIdLst>
  <p:sldIdLst>
    <p:sldId id="291" r:id="rId5"/>
    <p:sldId id="263" r:id="rId6"/>
    <p:sldId id="361" r:id="rId7"/>
    <p:sldId id="363" r:id="rId8"/>
    <p:sldId id="349" r:id="rId9"/>
    <p:sldId id="351" r:id="rId10"/>
    <p:sldId id="353" r:id="rId11"/>
    <p:sldId id="355" r:id="rId12"/>
    <p:sldId id="357" r:id="rId13"/>
    <p:sldId id="343" r:id="rId14"/>
    <p:sldId id="364" r:id="rId15"/>
    <p:sldId id="362" r:id="rId16"/>
    <p:sldId id="314" r:id="rId17"/>
    <p:sldId id="319" r:id="rId18"/>
    <p:sldId id="358" r:id="rId19"/>
    <p:sldId id="360" r:id="rId20"/>
    <p:sldId id="331" r:id="rId21"/>
    <p:sldId id="356" r:id="rId22"/>
    <p:sldId id="33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275DC2"/>
    <a:srgbClr val="F9CF7B"/>
    <a:srgbClr val="FFD65E"/>
    <a:srgbClr val="060E1D"/>
    <a:srgbClr val="82A2DC"/>
    <a:srgbClr val="9CD2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13C654-147E-473A-9F6A-21FCF851308F}" v="11" dt="2026-03-18T15:29:59.3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9" autoAdjust="0"/>
    <p:restoredTop sz="67554" autoAdjust="0"/>
  </p:normalViewPr>
  <p:slideViewPr>
    <p:cSldViewPr snapToGrid="0">
      <p:cViewPr varScale="1">
        <p:scale>
          <a:sx n="55" d="100"/>
          <a:sy n="55" d="100"/>
        </p:scale>
        <p:origin x="174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F3DDCAF-32DC-7623-5C4D-CBADB80F82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2AE70-3AC5-688E-EF83-AD02D79D3C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97377D-5074-46C7-9FE7-2A452DB01B9B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F68AA1-D920-07D1-286B-A07F5A020C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050B0-4F4C-67A0-88E8-3833B802E8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29DF1-62D4-4C50-96F3-644DA7E946D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956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33768-8120-4DDA-8E5D-372596F628B6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B7A56-5618-472A-9705-D382401594E2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318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B7A56-5618-472A-9705-D382401594E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796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Afrekenen op basis hiervan?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B7A56-5618-472A-9705-D382401594E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08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- Historie: verbeteren van de feedback loop</a:t>
            </a:r>
            <a:br>
              <a:rPr lang="nl-NL" dirty="0"/>
            </a:br>
            <a:br>
              <a:rPr lang="nl-NL" dirty="0"/>
            </a:br>
            <a:r>
              <a:rPr lang="nl-NL" dirty="0"/>
              <a:t>- Wat doet de beheerder? Wat doen functioneel beheerders? Wat doet de toezichthouder? Denk aan gewijzigde documentatie. Wie zet het in </a:t>
            </a:r>
            <a:r>
              <a:rPr lang="nl-NL" dirty="0" err="1"/>
              <a:t>gisib</a:t>
            </a:r>
            <a:r>
              <a:rPr lang="nl-NL" dirty="0"/>
              <a:t>?</a:t>
            </a:r>
            <a:br>
              <a:rPr lang="nl-NL" dirty="0"/>
            </a:br>
            <a:br>
              <a:rPr lang="nl-NL" dirty="0"/>
            </a:br>
            <a:r>
              <a:rPr lang="nl-NL" dirty="0"/>
              <a:t>- Dat toevoegen/wijzigen? Externe toegang. Direct inspecteren met </a:t>
            </a:r>
            <a:r>
              <a:rPr lang="nl-NL" dirty="0" err="1"/>
              <a:t>gisib</a:t>
            </a:r>
            <a:r>
              <a:rPr lang="nl-NL" dirty="0"/>
              <a:t>? Ervaring met o.a. </a:t>
            </a:r>
            <a:r>
              <a:rPr lang="nl-NL" dirty="0" err="1"/>
              <a:t>Nebest</a:t>
            </a:r>
            <a:r>
              <a:rPr lang="nl-NL" dirty="0"/>
              <a:t>. Direct rapporteren van uitgevoerd onderhoud?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B7A56-5618-472A-9705-D382401594E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090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B7A56-5618-472A-9705-D382401594E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863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+ daarnaast heb je nog een verzorgingsscore (die meer gaat over beeldkwaliteit </a:t>
            </a:r>
            <a:r>
              <a:rPr lang="nl-NL" dirty="0" err="1"/>
              <a:t>ipv</a:t>
            </a:r>
            <a:r>
              <a:rPr lang="nl-NL" dirty="0"/>
              <a:t> technisch functioneren)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B7A56-5618-472A-9705-D382401594E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368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Toevoegen: kansklasses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B7A56-5618-472A-9705-D382401594E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249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B7A56-5618-472A-9705-D382401594E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83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Laten we eerst eens starten met: Waar zit al die informatie?</a:t>
            </a:r>
            <a:br>
              <a:rPr lang="nl-NL" dirty="0"/>
            </a:br>
            <a:br>
              <a:rPr lang="nl-NL" dirty="0"/>
            </a:br>
            <a:r>
              <a:rPr lang="nl-NL" dirty="0"/>
              <a:t>3 inspectierapporten:</a:t>
            </a:r>
            <a:br>
              <a:rPr lang="nl-NL" dirty="0"/>
            </a:br>
            <a:r>
              <a:rPr lang="nl-NL" dirty="0"/>
              <a:t>- In de pdf staat per KW: </a:t>
            </a:r>
            <a:br>
              <a:rPr lang="nl-NL" dirty="0"/>
            </a:br>
            <a:r>
              <a:rPr lang="nl-NL" dirty="0"/>
              <a:t>Alle scores</a:t>
            </a:r>
            <a:br>
              <a:rPr lang="nl-NL" dirty="0"/>
            </a:br>
            <a:r>
              <a:rPr lang="nl-NL" dirty="0"/>
              <a:t>Maatregelvoorstellen</a:t>
            </a:r>
            <a:br>
              <a:rPr lang="nl-NL" dirty="0"/>
            </a:br>
            <a:r>
              <a:rPr lang="nl-NL" dirty="0"/>
              <a:t>Afbeeldingen?</a:t>
            </a:r>
            <a:br>
              <a:rPr lang="nl-NL" dirty="0"/>
            </a:br>
            <a:br>
              <a:rPr lang="nl-NL" dirty="0"/>
            </a:br>
            <a:r>
              <a:rPr lang="nl-NL" dirty="0"/>
              <a:t>Oh ja, we zijn tussentijds overgegaan naar een ander bureau, waardoor de opmaak niet op de eerdere rapportages aansluit en ook de maatregelvoorstellen zijn net wat anders…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B7A56-5618-472A-9705-D382401594E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542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DA9ED-8452-D8FE-90F0-A3AF04B41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2846D7E-3E92-4568-2F0C-8AE7DD6EF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B97967D-C301-96A8-EB86-6E3C6F93E1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7991D4-AC75-FBED-9AAD-FB2BE04BC3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B7A56-5618-472A-9705-D382401594E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872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FD45C-609B-DD97-0498-78A40A4AB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A1AB097-165E-0239-40D9-77425D3A55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CFDC762-62C6-DBDF-41B7-79CA017E0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Als je dit zo sec bekijkt, houd dan alvast rekening met de manier waarop je de inspectie-output gaat overzetten naar Gisib</a:t>
            </a:r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B2662BE-43E4-3095-E132-C7AD1421A6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B7A56-5618-472A-9705-D382401594E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675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DBE03-79C6-845E-0879-D9A98B5D6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6E6586E-97B0-2EA1-3733-97C2B5CBFE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6792601-9BFF-BD7B-BBC8-C28088A4BE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Hoe ziet dat er dan uit als proces?</a:t>
            </a:r>
          </a:p>
          <a:p>
            <a:pPr marL="171450" indent="-171450">
              <a:buFontTx/>
              <a:buChar char="-"/>
            </a:pPr>
            <a:r>
              <a:rPr lang="nl-NL" dirty="0"/>
              <a:t>Je inspectie uitvoeren: waarom niet ook met </a:t>
            </a:r>
            <a:r>
              <a:rPr lang="nl-NL" dirty="0" err="1"/>
              <a:t>gisib</a:t>
            </a:r>
            <a:r>
              <a:rPr lang="nl-NL" dirty="0"/>
              <a:t>? Wij ontwikkelen op dit moment de module waarmee alle onderdelen die in de rapportages staan, direct in </a:t>
            </a:r>
            <a:r>
              <a:rPr lang="nl-NL" dirty="0" err="1"/>
              <a:t>gisib</a:t>
            </a:r>
            <a:r>
              <a:rPr lang="nl-NL" dirty="0"/>
              <a:t> kunnen worden geregistreerd (dan hoef je niet meer over te nemen handmatig), maar ook dat kan je </a:t>
            </a:r>
            <a:r>
              <a:rPr lang="nl-NL" dirty="0" err="1"/>
              <a:t>evt</a:t>
            </a:r>
            <a:r>
              <a:rPr lang="nl-NL" dirty="0"/>
              <a:t> wel doen.</a:t>
            </a:r>
          </a:p>
          <a:p>
            <a:pPr marL="171450" indent="-171450">
              <a:buFontTx/>
              <a:buChar char="-"/>
            </a:pPr>
            <a:r>
              <a:rPr lang="nl-NL" dirty="0"/>
              <a:t>In </a:t>
            </a:r>
            <a:r>
              <a:rPr lang="nl-NL" dirty="0" err="1"/>
              <a:t>gisib</a:t>
            </a:r>
            <a:r>
              <a:rPr lang="nl-NL" dirty="0"/>
              <a:t> een lijst met maatregeladvies. Eerst doorlopen op kunstwerkniveau door de beheerder</a:t>
            </a:r>
          </a:p>
          <a:p>
            <a:pPr marL="171450" indent="-171450">
              <a:buFontTx/>
              <a:buChar char="-"/>
            </a:pPr>
            <a:r>
              <a:rPr lang="nl-NL" dirty="0"/>
              <a:t>Akkoord? Dan heb je een concept MJOP</a:t>
            </a:r>
          </a:p>
          <a:p>
            <a:pPr marL="171450" indent="-171450">
              <a:buFontTx/>
              <a:buChar char="-"/>
            </a:pPr>
            <a:r>
              <a:rPr lang="nl-NL" dirty="0"/>
              <a:t>Integraliteitstoets (maar lees hier ook: budgettoets), dan schiften naar definitief MJOP</a:t>
            </a:r>
          </a:p>
          <a:p>
            <a:pPr marL="171450" indent="-171450">
              <a:buFontTx/>
              <a:buChar char="-"/>
            </a:pPr>
            <a:r>
              <a:rPr lang="nl-NL" dirty="0"/>
              <a:t>In </a:t>
            </a:r>
            <a:r>
              <a:rPr lang="nl-NL" dirty="0" err="1"/>
              <a:t>gisib</a:t>
            </a:r>
            <a:r>
              <a:rPr lang="nl-NL" dirty="0"/>
              <a:t> kan je concept en definitief planjaar opnemen (komt het jaartal uit het advies in de inspectie, komt het uit de bijstelling op KW-niveau, of is het </a:t>
            </a:r>
            <a:r>
              <a:rPr lang="nl-NL" dirty="0" err="1"/>
              <a:t>het</a:t>
            </a:r>
            <a:r>
              <a:rPr lang="nl-NL" dirty="0"/>
              <a:t> definitieve planjaar na integraliteitstoets?)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2783A27-B162-F5DB-4459-2C5A75B7CF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B7A56-5618-472A-9705-D382401594E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65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987CF63-10F5-B50D-5D7C-427C0A9428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747358" cy="6786245"/>
          </a:xfrm>
          <a:noFill/>
          <a:ln>
            <a:solidFill>
              <a:srgbClr val="275DC2"/>
            </a:solidFill>
          </a:ln>
        </p:spPr>
        <p:txBody>
          <a:bodyPr/>
          <a:lstStyle/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08945" y="2358129"/>
            <a:ext cx="7583055" cy="934568"/>
          </a:xfrm>
          <a:solidFill>
            <a:schemeClr val="bg1"/>
          </a:solidFill>
        </p:spPr>
        <p:txBody>
          <a:bodyPr rIns="396000" numCol="1" anchor="ctr" anchorCtr="0">
            <a:noAutofit/>
          </a:bodyPr>
          <a:lstStyle>
            <a:lvl1pPr algn="l">
              <a:defRPr sz="3000"/>
            </a:lvl1pPr>
          </a:lstStyle>
          <a:p>
            <a:r>
              <a:rPr lang="nl-NL" dirty="0"/>
              <a:t>KLIKKEN OM DE T</a:t>
            </a:r>
            <a:r>
              <a:rPr lang="en-US" dirty="0"/>
              <a:t>ITEL TE BEWERKEN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08945" y="3290622"/>
            <a:ext cx="5138413" cy="549363"/>
          </a:xfrm>
          <a:solidFill>
            <a:srgbClr val="060E1D">
              <a:alpha val="80000"/>
            </a:srgbClr>
          </a:solidFill>
        </p:spPr>
        <p:txBody>
          <a:bodyPr rIns="288000" anchor="ctr" anchorCtr="0"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Univers Condensed" panose="020B050602020205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Maand 20XX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3957A7-85AA-A314-0B35-F0F8A21A1D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786245"/>
            <a:ext cx="12192000" cy="71755"/>
          </a:xfrm>
          <a:prstGeom prst="rect">
            <a:avLst/>
          </a:prstGeom>
          <a:gradFill flip="none" rotWithShape="1">
            <a:gsLst>
              <a:gs pos="48000">
                <a:srgbClr val="82A2DC"/>
              </a:gs>
              <a:gs pos="23000">
                <a:srgbClr val="F9CF7B"/>
              </a:gs>
              <a:gs pos="75000">
                <a:srgbClr val="9CD2A0"/>
              </a:gs>
            </a:gsLst>
            <a:lin ang="0" scaled="1"/>
            <a:tileRect/>
          </a:gra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C0561F-7CD3-92E9-77B3-3A43F770E5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65" y="273867"/>
            <a:ext cx="1720027" cy="60346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83BE318-2C5C-0A3A-42CC-BBBEB67B225D}"/>
              </a:ext>
            </a:extLst>
          </p:cNvPr>
          <p:cNvSpPr/>
          <p:nvPr userDrawn="1"/>
        </p:nvSpPr>
        <p:spPr>
          <a:xfrm>
            <a:off x="9747358" y="3290623"/>
            <a:ext cx="2444642" cy="72000"/>
          </a:xfrm>
          <a:prstGeom prst="rect">
            <a:avLst/>
          </a:prstGeom>
          <a:solidFill>
            <a:srgbClr val="FFD65E"/>
          </a:solidFill>
          <a:ln>
            <a:solidFill>
              <a:srgbClr val="FFD6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231EE73-1F1C-F573-EC31-E25957D55FA3}"/>
              </a:ext>
            </a:extLst>
          </p:cNvPr>
          <p:cNvSpPr txBox="1">
            <a:spLocks/>
          </p:cNvSpPr>
          <p:nvPr userDrawn="1"/>
        </p:nvSpPr>
        <p:spPr>
          <a:xfrm>
            <a:off x="9798397" y="6198777"/>
            <a:ext cx="2340047" cy="537883"/>
          </a:xfrm>
          <a:prstGeom prst="rect">
            <a:avLst/>
          </a:prstGeom>
        </p:spPr>
        <p:txBody>
          <a:bodyPr rtlCol="0"/>
          <a:lstStyle>
            <a:defPPr rtl="0"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 b="1" dirty="0">
                <a:solidFill>
                  <a:srgbClr val="FFD65E"/>
                </a:solidFill>
                <a:latin typeface="Univers Condensed" panose="020B0506020202050204" pitchFamily="34" charset="0"/>
              </a:rPr>
              <a:t>Een leefbare samenleving door efficiënte processen</a:t>
            </a:r>
          </a:p>
        </p:txBody>
      </p:sp>
    </p:spTree>
    <p:extLst>
      <p:ext uri="{BB962C8B-B14F-4D97-AF65-F5344CB8AC3E}">
        <p14:creationId xmlns:p14="http://schemas.microsoft.com/office/powerpoint/2010/main" val="3245322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8" descr="Handen die een mobiele telefoon aanraken">
            <a:extLst>
              <a:ext uri="{FF2B5EF4-FFF2-40B4-BE49-F238E27FC236}">
                <a16:creationId xmlns:a16="http://schemas.microsoft.com/office/drawing/2014/main" id="{8CD3E980-8438-F751-AEAA-08138B6033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88656" y="-101"/>
            <a:ext cx="5903344" cy="618524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413" y="1253331"/>
            <a:ext cx="5601150" cy="4351338"/>
          </a:xfrm>
        </p:spPr>
        <p:txBody>
          <a:bodyPr anchor="ctr" anchorCtr="0">
            <a:normAutofit/>
          </a:bodyPr>
          <a:lstStyle>
            <a:lvl1pPr>
              <a:defRPr sz="20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8933C4-C291-B9BA-4F20-5C2E47E870EA}"/>
              </a:ext>
            </a:extLst>
          </p:cNvPr>
          <p:cNvSpPr txBox="1">
            <a:spLocks/>
          </p:cNvSpPr>
          <p:nvPr userDrawn="1"/>
        </p:nvSpPr>
        <p:spPr>
          <a:xfrm>
            <a:off x="6410036" y="2875714"/>
            <a:ext cx="5781964" cy="9345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396000" bIns="45720" numCol="1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0" dirty="0">
                <a:solidFill>
                  <a:srgbClr val="060E1D"/>
                </a:solidFill>
                <a:latin typeface="Univers Condensed" panose="020B0506020202050204" pitchFamily="34" charset="0"/>
              </a:rPr>
              <a:t>AGENDA</a:t>
            </a:r>
            <a:endParaRPr lang="en-US" b="0" dirty="0">
              <a:solidFill>
                <a:srgbClr val="060E1D"/>
              </a:solidFill>
              <a:latin typeface="Univers Condensed" panose="020B050602020205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2AF78DC-45AE-524E-9BC1-5436AEF39CA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837893" y="3810282"/>
            <a:ext cx="3354107" cy="549363"/>
          </a:xfrm>
          <a:solidFill>
            <a:srgbClr val="060E1D">
              <a:alpha val="80000"/>
            </a:srgbClr>
          </a:solidFill>
        </p:spPr>
        <p:txBody>
          <a:bodyPr rIns="288000" anchor="ctr" anchorCtr="0"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Univers Condensed" panose="020B050602020205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MMMMM JJJJ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5FE340-55EA-B3B1-E18D-631B5F25FE90}"/>
              </a:ext>
            </a:extLst>
          </p:cNvPr>
          <p:cNvSpPr/>
          <p:nvPr userDrawn="1"/>
        </p:nvSpPr>
        <p:spPr>
          <a:xfrm>
            <a:off x="6414900" y="3820011"/>
            <a:ext cx="2412000" cy="72000"/>
          </a:xfrm>
          <a:prstGeom prst="rect">
            <a:avLst/>
          </a:prstGeom>
          <a:solidFill>
            <a:srgbClr val="FFD65E"/>
          </a:solidFill>
          <a:ln>
            <a:solidFill>
              <a:srgbClr val="FFD6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58A1675-FC73-8C89-2E99-167926A289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5" y="6409527"/>
            <a:ext cx="1297469" cy="28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02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lerdi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jdelijke aanduiding voor afbeelding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7" cy="6173623"/>
          </a:xfrm>
          <a:noFill/>
          <a:ln>
            <a:solidFill>
              <a:srgbClr val="275DC2"/>
            </a:solidFill>
          </a:ln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nl-NL" dirty="0"/>
              <a:t>Hier uw foto invoegen of </a:t>
            </a:r>
            <a:br>
              <a:rPr lang="nl-NL" dirty="0"/>
            </a:br>
            <a:r>
              <a:rPr lang="nl-NL" dirty="0"/>
              <a:t>slepen en neerzetten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>
            <a:noAutofit/>
          </a:bodyPr>
          <a:lstStyle>
            <a:lvl1pPr>
              <a:defRPr sz="4000" b="0" spc="0">
                <a:solidFill>
                  <a:srgbClr val="060E1D"/>
                </a:solidFill>
                <a:latin typeface="Univers Condensed" panose="020B0506020202050204" pitchFamily="34" charset="0"/>
              </a:defRPr>
            </a:lvl1pPr>
          </a:lstStyle>
          <a:p>
            <a:pPr rtl="0"/>
            <a:r>
              <a:rPr lang="nl-NL" dirty="0"/>
              <a:t>Klikken om sectieverdeler te bewerken</a:t>
            </a:r>
          </a:p>
        </p:txBody>
      </p:sp>
      <p:sp>
        <p:nvSpPr>
          <p:cNvPr id="7" name="Subtitel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  <a:latin typeface="Univers Condensed" panose="020B0506020202050204" pitchFamily="34" charset="0"/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dirty="0"/>
              <a:t>Klik om de subtitelstijl van het model te bewerken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72000"/>
          </a:xfrm>
          <a:prstGeom prst="rect">
            <a:avLst/>
          </a:prstGeom>
          <a:solidFill>
            <a:srgbClr val="FFD65E"/>
          </a:solidFill>
          <a:ln>
            <a:solidFill>
              <a:srgbClr val="FFD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nl-NL" dirty="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6C80A69-897C-9EFD-1FDA-5DAD19D44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5" y="6409527"/>
            <a:ext cx="1297469" cy="28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9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5944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Klikken om paginatitel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0201"/>
            <a:ext cx="10774680" cy="4576762"/>
          </a:xfrm>
        </p:spPr>
        <p:txBody>
          <a:bodyPr>
            <a:normAutofit/>
          </a:bodyPr>
          <a:lstStyle>
            <a:lvl1pPr marL="228600" indent="-228600">
              <a:buClr>
                <a:srgbClr val="060E1D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buClr>
                <a:srgbClr val="060E1D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>
              <a:buClr>
                <a:srgbClr val="060E1D"/>
              </a:buCl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Rechthoek 7">
            <a:extLst>
              <a:ext uri="{FF2B5EF4-FFF2-40B4-BE49-F238E27FC236}">
                <a16:creationId xmlns:a16="http://schemas.microsoft.com/office/drawing/2014/main" id="{CBF1D893-9AA0-C41D-A5B4-626274C290CF}"/>
              </a:ext>
            </a:extLst>
          </p:cNvPr>
          <p:cNvSpPr/>
          <p:nvPr userDrawn="1"/>
        </p:nvSpPr>
        <p:spPr>
          <a:xfrm>
            <a:off x="838200" y="1396020"/>
            <a:ext cx="2411412" cy="72000"/>
          </a:xfrm>
          <a:prstGeom prst="rect">
            <a:avLst/>
          </a:prstGeom>
          <a:solidFill>
            <a:srgbClr val="FFD65E"/>
          </a:solidFill>
          <a:ln>
            <a:solidFill>
              <a:srgbClr val="FFD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A8B4C77-957C-E3DD-E171-CF2DE5FB83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5" y="6409527"/>
            <a:ext cx="1297469" cy="28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06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5944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Klikken om paginatitel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14055"/>
            <a:ext cx="5181600" cy="4063491"/>
          </a:xfrm>
        </p:spPr>
        <p:txBody>
          <a:bodyPr>
            <a:normAutofit/>
          </a:bodyPr>
          <a:lstStyle>
            <a:lvl1pPr marL="285750" indent="-285750">
              <a:buClr>
                <a:srgbClr val="060E1D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742950" indent="-285750">
              <a:buClr>
                <a:srgbClr val="060E1D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14055"/>
            <a:ext cx="5181600" cy="4063492"/>
          </a:xfrm>
        </p:spPr>
        <p:txBody>
          <a:bodyPr>
            <a:normAutofit/>
          </a:bodyPr>
          <a:lstStyle>
            <a:lvl1pPr marL="228600" indent="-285750" algn="l" defTabSz="914400" rtl="0" eaLnBrk="1" latinLnBrk="0" hangingPunct="1">
              <a:lnSpc>
                <a:spcPct val="90000"/>
              </a:lnSpc>
              <a:buClr>
                <a:srgbClr val="060E1D"/>
              </a:buClr>
              <a:buFont typeface="Wingdings" panose="05000000000000000000" pitchFamily="2" charset="2"/>
              <a:buChar char="§"/>
              <a:defRPr lang="nl-NL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defTabSz="914400" rtl="0" eaLnBrk="1" latinLnBrk="0" hangingPunct="1">
              <a:lnSpc>
                <a:spcPct val="90000"/>
              </a:lnSpc>
              <a:buClr>
                <a:srgbClr val="060E1D"/>
              </a:buClr>
              <a:buFont typeface="Wingdings" panose="05000000000000000000" pitchFamily="2" charset="2"/>
              <a:buChar char="§"/>
              <a:defRPr lang="nl-NL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657B9F5-EC3A-CCBC-84E3-8B4F23CC3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023938"/>
            <a:ext cx="5181600" cy="360362"/>
          </a:xfrm>
        </p:spPr>
        <p:txBody>
          <a:bodyPr>
            <a:noAutofit/>
          </a:bodyPr>
          <a:lstStyle>
            <a:lvl1pPr>
              <a:buNone/>
              <a:defRPr sz="2400" b="1">
                <a:latin typeface="Univers Condensed" panose="020B0506020202050204" pitchFamily="34" charset="0"/>
              </a:defRPr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om subtitle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B4730EDF-C6DD-6FE8-3C2B-439BBA414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753109"/>
            <a:ext cx="5181600" cy="360362"/>
          </a:xfrm>
        </p:spPr>
        <p:txBody>
          <a:bodyPr>
            <a:noAutofit/>
          </a:bodyPr>
          <a:lstStyle>
            <a:lvl1pPr>
              <a:buNone/>
              <a:defRPr sz="1800" b="1">
                <a:latin typeface="Univers Condensed" panose="020B0506020202050204" pitchFamily="34" charset="0"/>
              </a:defRPr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om de </a:t>
            </a:r>
            <a:r>
              <a:rPr lang="en-US" dirty="0" err="1"/>
              <a:t>opsommingstitel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67EF03CC-049F-6637-3528-EB63764730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72200" y="1753109"/>
            <a:ext cx="5181600" cy="360362"/>
          </a:xfrm>
        </p:spPr>
        <p:txBody>
          <a:bodyPr>
            <a:noAutofit/>
          </a:bodyPr>
          <a:lstStyle>
            <a:lvl1pPr>
              <a:buNone/>
              <a:defRPr sz="1800" b="1">
                <a:latin typeface="Univers Condensed" panose="020B0506020202050204" pitchFamily="34" charset="0"/>
              </a:defRPr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om de </a:t>
            </a:r>
            <a:r>
              <a:rPr lang="en-US" dirty="0" err="1"/>
              <a:t>opsommingstitel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</p:txBody>
      </p:sp>
      <p:sp>
        <p:nvSpPr>
          <p:cNvPr id="35" name="Rechthoek 7">
            <a:extLst>
              <a:ext uri="{FF2B5EF4-FFF2-40B4-BE49-F238E27FC236}">
                <a16:creationId xmlns:a16="http://schemas.microsoft.com/office/drawing/2014/main" id="{CBF1D893-9AA0-C41D-A5B4-626274C290CF}"/>
              </a:ext>
            </a:extLst>
          </p:cNvPr>
          <p:cNvSpPr/>
          <p:nvPr userDrawn="1"/>
        </p:nvSpPr>
        <p:spPr>
          <a:xfrm>
            <a:off x="838200" y="1683382"/>
            <a:ext cx="2411412" cy="72000"/>
          </a:xfrm>
          <a:prstGeom prst="rect">
            <a:avLst/>
          </a:prstGeom>
          <a:solidFill>
            <a:srgbClr val="FFD65E"/>
          </a:solidFill>
          <a:ln>
            <a:solidFill>
              <a:srgbClr val="FFD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nl-NL" dirty="0"/>
          </a:p>
        </p:txBody>
      </p:sp>
      <p:sp>
        <p:nvSpPr>
          <p:cNvPr id="36" name="Rechthoek 7">
            <a:extLst>
              <a:ext uri="{FF2B5EF4-FFF2-40B4-BE49-F238E27FC236}">
                <a16:creationId xmlns:a16="http://schemas.microsoft.com/office/drawing/2014/main" id="{37847965-7390-3EEC-C43C-F3E52C9F375F}"/>
              </a:ext>
            </a:extLst>
          </p:cNvPr>
          <p:cNvSpPr/>
          <p:nvPr userDrawn="1"/>
        </p:nvSpPr>
        <p:spPr>
          <a:xfrm>
            <a:off x="6163574" y="1681886"/>
            <a:ext cx="2411412" cy="72000"/>
          </a:xfrm>
          <a:prstGeom prst="rect">
            <a:avLst/>
          </a:prstGeom>
          <a:solidFill>
            <a:srgbClr val="275DC2"/>
          </a:solidFill>
          <a:ln>
            <a:solidFill>
              <a:srgbClr val="275D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58EE9D0-2975-7A26-41C4-1E53AE0932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5" y="6409527"/>
            <a:ext cx="1297469" cy="28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24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Klikken om paginatitel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5CC1"/>
              </a:buClr>
              <a:buSzTx/>
              <a:buFont typeface="Arial" panose="020B0604020202020204" pitchFamily="34" charset="0"/>
              <a:buNone/>
              <a:tabLst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 sz="1600" dirty="0"/>
              <a:t>Subtitel</a:t>
            </a:r>
            <a:endParaRPr lang="en-US" sz="1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135F066-1D1E-4349-5DE8-04E1E33934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5" y="6409527"/>
            <a:ext cx="1297469" cy="28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59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E0EFBF1-3F64-BD16-1B9D-A28D390CBE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61165"/>
          </a:xfrm>
          <a:noFill/>
          <a:ln>
            <a:solidFill>
              <a:srgbClr val="275DC2"/>
            </a:solidFill>
          </a:ln>
        </p:spPr>
        <p:txBody>
          <a:bodyPr/>
          <a:lstStyle/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E6867F3-9F9F-8D36-1F44-4DB3A5BCD71C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8523857" y="5396147"/>
            <a:ext cx="3354107" cy="549363"/>
          </a:xfrm>
          <a:solidFill>
            <a:srgbClr val="060E1D">
              <a:alpha val="80000"/>
            </a:srgbClr>
          </a:solidFill>
        </p:spPr>
        <p:txBody>
          <a:bodyPr rIns="288000" anchor="ctr" anchorCtr="0"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Univers Condensed" panose="020B050602020205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Onderschrift bewerken</a:t>
            </a:r>
            <a:endParaRPr lang="en-US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12DC93D-ADC8-C809-DC1C-ED5DFD0E00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4442536"/>
            <a:ext cx="5781964" cy="946553"/>
          </a:xfrm>
          <a:solidFill>
            <a:schemeClr val="bg1"/>
          </a:solidFill>
        </p:spPr>
        <p:txBody>
          <a:bodyPr lIns="252000" tIns="180000" rIns="180000" bIns="180000" rtlCol="0">
            <a:noAutofit/>
          </a:bodyPr>
          <a:lstStyle>
            <a:lvl1pPr algn="l">
              <a:defRPr sz="4000" b="0" spc="0">
                <a:solidFill>
                  <a:srgbClr val="060E1D"/>
                </a:solidFill>
                <a:latin typeface="Univers Condensed" panose="020B0506020202050204" pitchFamily="34" charset="0"/>
              </a:defRPr>
            </a:lvl1pPr>
          </a:lstStyle>
          <a:p>
            <a:pPr rtl="0"/>
            <a:r>
              <a:rPr lang="nl-NL" dirty="0"/>
              <a:t>Paginatitel bewerken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3073B5-3E96-C304-3AC0-E5B41088B7E4}"/>
              </a:ext>
            </a:extLst>
          </p:cNvPr>
          <p:cNvSpPr/>
          <p:nvPr userDrawn="1"/>
        </p:nvSpPr>
        <p:spPr>
          <a:xfrm>
            <a:off x="6096000" y="5422518"/>
            <a:ext cx="2412000" cy="71755"/>
          </a:xfrm>
          <a:prstGeom prst="rect">
            <a:avLst/>
          </a:prstGeom>
          <a:solidFill>
            <a:srgbClr val="FFD65E"/>
          </a:solidFill>
          <a:ln>
            <a:solidFill>
              <a:srgbClr val="FFD6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027E48D-76F6-6979-0913-2A5C933E7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5" y="6409527"/>
            <a:ext cx="1297469" cy="28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85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en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E0EFBF1-3F64-BD16-1B9D-A28D390CBE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67887"/>
          </a:xfrm>
          <a:noFill/>
          <a:ln>
            <a:solidFill>
              <a:srgbClr val="275DC2"/>
            </a:solidFill>
          </a:ln>
        </p:spPr>
        <p:txBody>
          <a:bodyPr/>
          <a:lstStyle/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E6867F3-9F9F-8D36-1F44-4DB3A5BCD71C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8523857" y="3716899"/>
            <a:ext cx="3354107" cy="243274"/>
          </a:xfrm>
          <a:solidFill>
            <a:srgbClr val="060E1D">
              <a:alpha val="80000"/>
            </a:srgbClr>
          </a:solidFill>
        </p:spPr>
        <p:txBody>
          <a:bodyPr rIns="288000" anchor="ctr" anchorCtr="0"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Volledige naam</a:t>
            </a:r>
            <a:endParaRPr lang="en-US" dirty="0"/>
          </a:p>
        </p:txBody>
      </p:sp>
      <p:sp>
        <p:nvSpPr>
          <p:cNvPr id="13" name="Subtitel 2">
            <a:extLst>
              <a:ext uri="{FF2B5EF4-FFF2-40B4-BE49-F238E27FC236}">
                <a16:creationId xmlns:a16="http://schemas.microsoft.com/office/drawing/2014/main" id="{716EBD06-4283-42AF-7749-3D351D561D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3857" y="4063961"/>
            <a:ext cx="3354107" cy="243274"/>
          </a:xfrm>
          <a:solidFill>
            <a:schemeClr val="tx1">
              <a:alpha val="80000"/>
            </a:schemeClr>
          </a:solidFill>
        </p:spPr>
        <p:txBody>
          <a:bodyPr lIns="252000" tIns="180000" rIns="288000" bIns="180000" rtlCol="0" anchor="ctr" anchorCtr="0"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dirty="0"/>
              <a:t>Telefoonnummer</a:t>
            </a:r>
          </a:p>
        </p:txBody>
      </p:sp>
      <p:sp>
        <p:nvSpPr>
          <p:cNvPr id="14" name="Subtitel 2">
            <a:extLst>
              <a:ext uri="{FF2B5EF4-FFF2-40B4-BE49-F238E27FC236}">
                <a16:creationId xmlns:a16="http://schemas.microsoft.com/office/drawing/2014/main" id="{D835834A-5A91-2863-55FC-7536414671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23857" y="4408193"/>
            <a:ext cx="3343113" cy="243274"/>
          </a:xfrm>
          <a:solidFill>
            <a:schemeClr val="tx1">
              <a:alpha val="80000"/>
            </a:schemeClr>
          </a:solidFill>
        </p:spPr>
        <p:txBody>
          <a:bodyPr lIns="252000" tIns="180000" rIns="288000" bIns="180000" rtlCol="0" anchor="ctr" anchorCtr="0"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dirty="0"/>
              <a:t>E-mailadres</a:t>
            </a:r>
          </a:p>
        </p:txBody>
      </p:sp>
      <p:sp>
        <p:nvSpPr>
          <p:cNvPr id="15" name="Subtitel 2">
            <a:extLst>
              <a:ext uri="{FF2B5EF4-FFF2-40B4-BE49-F238E27FC236}">
                <a16:creationId xmlns:a16="http://schemas.microsoft.com/office/drawing/2014/main" id="{16C830C7-D3D6-09CC-A301-F45BDAED17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3857" y="4752425"/>
            <a:ext cx="3354107" cy="243274"/>
          </a:xfrm>
          <a:solidFill>
            <a:schemeClr val="tx1">
              <a:alpha val="80000"/>
            </a:schemeClr>
          </a:solidFill>
        </p:spPr>
        <p:txBody>
          <a:bodyPr lIns="252000" tIns="180000" rIns="288000" bIns="180000" rtlCol="0" anchor="ctr" anchorCtr="0"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dirty="0"/>
              <a:t>www.dggroep.nl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2F975BA-940F-C1C4-3F1E-66858FB02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766036"/>
            <a:ext cx="5781964" cy="946553"/>
          </a:xfrm>
          <a:solidFill>
            <a:schemeClr val="bg1"/>
          </a:solidFill>
        </p:spPr>
        <p:txBody>
          <a:bodyPr lIns="252000" tIns="180000" rIns="288000" bIns="180000" rtlCol="0">
            <a:noAutofit/>
          </a:bodyPr>
          <a:lstStyle>
            <a:lvl1pPr algn="r">
              <a:defRPr sz="4000" b="1" spc="0">
                <a:solidFill>
                  <a:srgbClr val="060E1D"/>
                </a:solidFill>
                <a:latin typeface="Univers Condensed" panose="020B0506020202050204" pitchFamily="34" charset="0"/>
              </a:defRPr>
            </a:lvl1pPr>
          </a:lstStyle>
          <a:p>
            <a:pPr rtl="0"/>
            <a:r>
              <a:rPr lang="nl-NL" dirty="0"/>
              <a:t>Bedankt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35BDA8-81C2-8BA9-C23C-0DBB8AD7FD8C}"/>
              </a:ext>
            </a:extLst>
          </p:cNvPr>
          <p:cNvSpPr/>
          <p:nvPr userDrawn="1"/>
        </p:nvSpPr>
        <p:spPr>
          <a:xfrm>
            <a:off x="6096000" y="3742657"/>
            <a:ext cx="2412000" cy="71755"/>
          </a:xfrm>
          <a:prstGeom prst="rect">
            <a:avLst/>
          </a:prstGeom>
          <a:solidFill>
            <a:srgbClr val="FFD65E"/>
          </a:solidFill>
          <a:ln>
            <a:solidFill>
              <a:srgbClr val="FFD6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4CB5DBD-E40E-2FC0-68A1-F282E7BDA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5" y="6409527"/>
            <a:ext cx="1297469" cy="28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46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38D693D-4BAA-FEB3-970E-8BEF611D62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5" y="6409527"/>
            <a:ext cx="1297469" cy="28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64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noProof="0" dirty="0"/>
              <a:t>Titel presentatie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039" y="6371535"/>
            <a:ext cx="372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75DC2"/>
                </a:solidFill>
              </a:defRPr>
            </a:lvl1pPr>
          </a:lstStyle>
          <a:p>
            <a:fld id="{928D3BAC-5BCE-4CC0-938F-97196920F2D6}" type="slidenum">
              <a:rPr lang="en-US" smtClean="0"/>
              <a:pPr/>
              <a:t>‹nr.›</a:t>
            </a:fld>
            <a:endParaRPr lang="en-US" dirty="0">
              <a:solidFill>
                <a:srgbClr val="275DC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B4BB01-8B1B-AE96-01E7-905D063CE52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786245"/>
            <a:ext cx="12192000" cy="71755"/>
          </a:xfrm>
          <a:prstGeom prst="rect">
            <a:avLst/>
          </a:prstGeom>
          <a:gradFill flip="none" rotWithShape="1">
            <a:gsLst>
              <a:gs pos="48000">
                <a:srgbClr val="82A2DC"/>
              </a:gs>
              <a:gs pos="23000">
                <a:srgbClr val="F9CF7B"/>
              </a:gs>
              <a:gs pos="75000">
                <a:srgbClr val="9CD2A0"/>
              </a:gs>
            </a:gsLst>
            <a:lin ang="0" scaled="1"/>
            <a:tileRect/>
          </a:gra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3711C2-07F1-7E73-6725-D02F2AC25E3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888" y="6297963"/>
            <a:ext cx="1084740" cy="38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31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5" r:id="rId4"/>
    <p:sldLayoutId id="2147483664" r:id="rId5"/>
    <p:sldLayoutId id="2147483668" r:id="rId6"/>
    <p:sldLayoutId id="2147483674" r:id="rId7"/>
    <p:sldLayoutId id="2147483673" r:id="rId8"/>
    <p:sldLayoutId id="214748366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Univers Condensed" panose="020B05060202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60E1D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60E1D"/>
        </a:buClr>
        <a:buFont typeface="Wingdings" panose="05000000000000000000" pitchFamily="2" charset="2"/>
        <a:buChar char="§"/>
        <a:defRPr sz="2400" kern="1200">
          <a:solidFill>
            <a:srgbClr val="060E1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65CC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65CC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65CC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>
            <a:extLst>
              <a:ext uri="{FF2B5EF4-FFF2-40B4-BE49-F238E27FC236}">
                <a16:creationId xmlns:a16="http://schemas.microsoft.com/office/drawing/2014/main" id="{33023CB3-0810-8F61-449F-91B5C929DD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" r="2125"/>
          <a:stretch>
            <a:fillRect/>
          </a:stretch>
        </p:blipFill>
        <p:spPr>
          <a:prstGeom prst="rect">
            <a:avLst/>
          </a:prstGeom>
          <a:noFill/>
          <a:ln>
            <a:solidFill>
              <a:srgbClr val="275DC2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DD1387-FFA5-C2B3-BA25-6EBF3275B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 Van inspectie naar sturing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5EE3CD6-3A3D-6C83-CA01-535C71808F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Grip op beheer van kunstwerken</a:t>
            </a:r>
          </a:p>
        </p:txBody>
      </p:sp>
    </p:spTree>
    <p:extLst>
      <p:ext uri="{BB962C8B-B14F-4D97-AF65-F5344CB8AC3E}">
        <p14:creationId xmlns:p14="http://schemas.microsoft.com/office/powerpoint/2010/main" val="656801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2246B4-8580-F26C-D4CD-2A5C71719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Rapportages met inspectieresultaten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8328B71-8E70-03A3-6361-A8893C3568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r="6268" b="3903"/>
          <a:stretch>
            <a:fillRect/>
          </a:stretch>
        </p:blipFill>
        <p:spPr>
          <a:xfrm rot="20798054">
            <a:off x="1722074" y="1487839"/>
            <a:ext cx="3490927" cy="567857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BC19E66-6B86-06AA-C7E4-844E33FC61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t="4531" r="6743" b="5251"/>
          <a:stretch>
            <a:fillRect/>
          </a:stretch>
        </p:blipFill>
        <p:spPr>
          <a:xfrm rot="20947040">
            <a:off x="4130104" y="1703728"/>
            <a:ext cx="3971033" cy="611754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8DB910E-17E5-D5F2-282F-2EDAC2DA0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" t="5325" r="6389" b="6388"/>
          <a:stretch>
            <a:fillRect/>
          </a:stretch>
        </p:blipFill>
        <p:spPr>
          <a:xfrm rot="20983271">
            <a:off x="5467350" y="1299764"/>
            <a:ext cx="3994150" cy="605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2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C603A-2FDD-7A96-4331-0463B3CAA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DB1E02-10E1-7464-6564-A0A99DB6B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Kunstwerken: van inspectie naar sturing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2357AE3-758E-9EC1-0B58-175AB37637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3" b="20027"/>
          <a:stretch>
            <a:fillRect/>
          </a:stretch>
        </p:blipFill>
        <p:spPr>
          <a:xfrm>
            <a:off x="3805942" y="1099335"/>
            <a:ext cx="4670238" cy="4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62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A785A-465C-88CF-34DB-3EA39C1E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Rapportages met inspectieresultaten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40BABB-5B87-CEAE-6B2C-E37698C24C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Geen overkoepelend beeld van onderhoudsbehoefte</a:t>
            </a:r>
          </a:p>
          <a:p>
            <a:r>
              <a:rPr lang="nl-NL" dirty="0"/>
              <a:t>Wijziging of nieuwe inspectie? Geen doorvertaling van impact op het areaal</a:t>
            </a:r>
          </a:p>
          <a:p>
            <a:r>
              <a:rPr lang="nl-NL" dirty="0"/>
              <a:t>Geen controle over consistentie van scores</a:t>
            </a:r>
          </a:p>
          <a:p>
            <a:r>
              <a:rPr lang="nl-NL" dirty="0"/>
              <a:t>Geen controle over consistentie van maatregelvoorstellen</a:t>
            </a:r>
          </a:p>
          <a:p>
            <a:r>
              <a:rPr lang="nl-NL" dirty="0"/>
              <a:t>Geen herleidbare koppeling tussen advies inspecteur, keuze beheerder en MJOP</a:t>
            </a:r>
          </a:p>
        </p:txBody>
      </p:sp>
    </p:spTree>
    <p:extLst>
      <p:ext uri="{BB962C8B-B14F-4D97-AF65-F5344CB8AC3E}">
        <p14:creationId xmlns:p14="http://schemas.microsoft.com/office/powerpoint/2010/main" val="1045106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9034FF-07F1-50BF-FE6E-C3DD880A3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Wegbeheer als inspiratie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CA106B-C28D-F20C-BA07-3897B4BCFD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✓"/>
            </a:pPr>
            <a:r>
              <a:rPr lang="nl-NL" sz="1600" dirty="0"/>
              <a:t>Gestandaardiseerde CROW-systematiek</a:t>
            </a:r>
          </a:p>
          <a:p>
            <a:pPr>
              <a:spcBef>
                <a:spcPts val="400"/>
              </a:spcBef>
              <a:buFont typeface="Arial"/>
              <a:buChar char="✓"/>
            </a:pPr>
            <a:r>
              <a:rPr lang="nl-NL" sz="1600" dirty="0"/>
              <a:t>Rekenhart: schadebeeld → maatregel automatisch</a:t>
            </a:r>
          </a:p>
          <a:p>
            <a:pPr>
              <a:spcBef>
                <a:spcPts val="400"/>
              </a:spcBef>
              <a:buFont typeface="Arial"/>
              <a:buChar char="✓"/>
            </a:pPr>
            <a:r>
              <a:rPr lang="nl-NL" sz="1600" dirty="0"/>
              <a:t>Uniforme inspectie (visueel + richtlijn)</a:t>
            </a:r>
          </a:p>
          <a:p>
            <a:pPr>
              <a:spcBef>
                <a:spcPts val="400"/>
              </a:spcBef>
              <a:buFont typeface="Arial"/>
              <a:buChar char="✓"/>
            </a:pPr>
            <a:r>
              <a:rPr lang="nl-NL" sz="1600" dirty="0"/>
              <a:t>Cyclische maatregelen standaard</a:t>
            </a:r>
          </a:p>
          <a:p>
            <a:pPr>
              <a:spcBef>
                <a:spcPts val="400"/>
              </a:spcBef>
              <a:buFont typeface="Arial"/>
              <a:buChar char="✓"/>
            </a:pPr>
            <a:r>
              <a:rPr lang="nl-NL" sz="1600" dirty="0"/>
              <a:t>MJOP met onderbouwde begroting</a:t>
            </a:r>
          </a:p>
          <a:p>
            <a:pPr>
              <a:spcBef>
                <a:spcPts val="400"/>
              </a:spcBef>
              <a:buFont typeface="Arial"/>
              <a:buChar char="✓"/>
            </a:pPr>
            <a:r>
              <a:rPr lang="nl-NL" sz="1600" dirty="0"/>
              <a:t>Gecertificeerde beheersoftware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4BF2B25-235E-FEA6-F260-5FC52B97DD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✗"/>
            </a:pPr>
            <a:r>
              <a:rPr lang="nl-NL" sz="1600" dirty="0"/>
              <a:t>Geen gestandaardiseerd rekenhart</a:t>
            </a:r>
          </a:p>
          <a:p>
            <a:pPr>
              <a:spcBef>
                <a:spcPts val="400"/>
              </a:spcBef>
              <a:buFont typeface="Arial"/>
              <a:buChar char="✗"/>
            </a:pPr>
            <a:r>
              <a:rPr lang="nl-NL" sz="1600" dirty="0"/>
              <a:t>Inspectiebureau bepaalt maatregelen</a:t>
            </a:r>
          </a:p>
          <a:p>
            <a:pPr>
              <a:spcBef>
                <a:spcPts val="400"/>
              </a:spcBef>
              <a:buFont typeface="Arial"/>
              <a:buChar char="✗"/>
            </a:pPr>
            <a:r>
              <a:rPr lang="nl-NL" sz="1600" dirty="0"/>
              <a:t>NEN 2767-4 inspectie, maar geen vertaalslag</a:t>
            </a:r>
          </a:p>
          <a:p>
            <a:pPr>
              <a:spcBef>
                <a:spcPts val="400"/>
              </a:spcBef>
              <a:buFont typeface="Arial"/>
              <a:buChar char="✗"/>
            </a:pPr>
            <a:r>
              <a:rPr lang="nl-NL" sz="1600" dirty="0"/>
              <a:t>Maatregelen lopen uiteen per kunstwerk</a:t>
            </a:r>
          </a:p>
          <a:p>
            <a:pPr>
              <a:spcBef>
                <a:spcPts val="400"/>
              </a:spcBef>
              <a:buFont typeface="Arial"/>
              <a:buChar char="✗"/>
            </a:pPr>
            <a:r>
              <a:rPr lang="nl-NL" sz="1600" dirty="0"/>
              <a:t>MJOP vaak ad-hoc, zonder standaard format</a:t>
            </a:r>
          </a:p>
          <a:p>
            <a:pPr>
              <a:spcBef>
                <a:spcPts val="400"/>
              </a:spcBef>
              <a:buFont typeface="Arial"/>
              <a:buChar char="✗"/>
            </a:pPr>
            <a:r>
              <a:rPr lang="nl-NL" sz="1600" dirty="0"/>
              <a:t>Kennis zit bij personen/bureau, niet in het systeem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67D533D-C6BD-7811-492C-535AA08F27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1023938"/>
            <a:ext cx="9588190" cy="360362"/>
          </a:xfrm>
        </p:spPr>
        <p:txBody>
          <a:bodyPr/>
          <a:lstStyle/>
          <a:p>
            <a:r>
              <a:rPr lang="nl-NL" dirty="0"/>
              <a:t>Leentjebuur bij een andere assetgroep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226D23B7-0494-E8BD-3A36-8B6B004827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 b="1" dirty="0"/>
              <a:t>Wegbeheer (pub. 146)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9D8A57F-24BD-E199-A31F-EEB53190B6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NL" b="1" dirty="0"/>
              <a:t>Kunstwerken (huidige situatie)</a:t>
            </a:r>
          </a:p>
        </p:txBody>
      </p:sp>
    </p:spTree>
    <p:extLst>
      <p:ext uri="{BB962C8B-B14F-4D97-AF65-F5344CB8AC3E}">
        <p14:creationId xmlns:p14="http://schemas.microsoft.com/office/powerpoint/2010/main" val="3514990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39F42935-E41E-5E1A-285D-CDFBC4629D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0" b="12100"/>
          <a:stretch>
            <a:fillRect/>
          </a:stretch>
        </p:blipFill>
        <p:spPr>
          <a:prstGeom prst="rect">
            <a:avLst/>
          </a:prstGeom>
          <a:noFill/>
          <a:ln>
            <a:solidFill>
              <a:srgbClr val="275DC2"/>
            </a:solidFill>
          </a:ln>
        </p:spPr>
      </p:pic>
      <p:sp>
        <p:nvSpPr>
          <p:cNvPr id="4" name="Ondertitel 3">
            <a:extLst>
              <a:ext uri="{FF2B5EF4-FFF2-40B4-BE49-F238E27FC236}">
                <a16:creationId xmlns:a16="http://schemas.microsoft.com/office/drawing/2014/main" id="{2A5B0E85-20D8-2A57-4103-9BB726C38E75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Gisib als kloppend hart van kunstwerkbeheer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3838A6D-BBFC-99DA-F9F7-A23852149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visie</a:t>
            </a:r>
          </a:p>
        </p:txBody>
      </p:sp>
    </p:spTree>
    <p:extLst>
      <p:ext uri="{BB962C8B-B14F-4D97-AF65-F5344CB8AC3E}">
        <p14:creationId xmlns:p14="http://schemas.microsoft.com/office/powerpoint/2010/main" val="1043318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3E58F-E94D-2826-7245-33659641E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8DFCE2-FD0E-B17C-34FD-8E937E6F0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Kunstwerkenbeheer regisseren met </a:t>
            </a:r>
            <a:r>
              <a:rPr lang="nl-NL" dirty="0" err="1"/>
              <a:t>gisib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0B8DFE-3091-6DDA-1816-961B715227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De basis:</a:t>
            </a:r>
          </a:p>
          <a:p>
            <a:r>
              <a:rPr lang="nl-NL" dirty="0"/>
              <a:t>Gebreken, conditiescores en risicoscores op het juiste niveau gekoppeld aan objecten rechtstreeks in </a:t>
            </a:r>
            <a:r>
              <a:rPr lang="nl-NL" dirty="0" err="1"/>
              <a:t>gisib</a:t>
            </a:r>
            <a:endParaRPr lang="nl-NL" dirty="0"/>
          </a:p>
          <a:p>
            <a:r>
              <a:rPr lang="nl-NL" dirty="0"/>
              <a:t>Standaard maatregelketens en cycli zijn vooraf ingericht</a:t>
            </a:r>
          </a:p>
          <a:p>
            <a:r>
              <a:rPr lang="nl-NL" dirty="0"/>
              <a:t>Vanuit deze registraties is de stap naar de MJOP en/of jaarplan eenvoudig te maken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3120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4733D-EEB6-7990-C36B-458AC04A2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32F10C-C0B9-F794-0A03-3779D16D4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Kunstwerkenbeheer regisseren met </a:t>
            </a:r>
            <a:r>
              <a:rPr lang="nl-NL" dirty="0" err="1"/>
              <a:t>gisib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408FF24-A529-B448-BADC-C1DE19BE4A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E97AA57-48EC-8407-C4CF-88A7089478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78" t="25454" r="5141" b="23333"/>
          <a:stretch>
            <a:fillRect/>
          </a:stretch>
        </p:blipFill>
        <p:spPr>
          <a:xfrm>
            <a:off x="1657004" y="2058916"/>
            <a:ext cx="8877992" cy="351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68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2EDA25-BA9F-D3A2-E1CF-FE8231E2B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Uitvoering en toezicht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C2B716-535D-460B-2925-DF9C19151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nl-NL" sz="1600" b="1" dirty="0"/>
              <a:t>Het uitvoeringsproces</a:t>
            </a:r>
          </a:p>
          <a:p>
            <a:pPr>
              <a:spcBef>
                <a:spcPts val="300"/>
              </a:spcBef>
              <a:buFont typeface="Arial"/>
              <a:buAutoNum type="arabicPeriod"/>
            </a:pPr>
            <a:r>
              <a:rPr lang="nl-NL" sz="1600" dirty="0"/>
              <a:t>Opdracht aan onderhoudsaannemer voor onderhoudsopgave in jaarplan</a:t>
            </a:r>
          </a:p>
          <a:p>
            <a:pPr>
              <a:spcBef>
                <a:spcPts val="300"/>
              </a:spcBef>
              <a:buFont typeface="Arial"/>
              <a:buAutoNum type="arabicPeriod"/>
            </a:pPr>
            <a:r>
              <a:rPr lang="nl-NL" sz="1600" dirty="0"/>
              <a:t>Aannemer voert maatregel uit</a:t>
            </a:r>
          </a:p>
          <a:p>
            <a:pPr>
              <a:spcBef>
                <a:spcPts val="300"/>
              </a:spcBef>
              <a:buFont typeface="Arial"/>
              <a:buAutoNum type="arabicPeriod"/>
            </a:pPr>
            <a:r>
              <a:rPr lang="nl-NL" sz="1600" dirty="0"/>
              <a:t>Gereedmelding met datum uitvoering</a:t>
            </a:r>
          </a:p>
          <a:p>
            <a:pPr>
              <a:spcBef>
                <a:spcPts val="300"/>
              </a:spcBef>
              <a:buFont typeface="Arial"/>
              <a:buAutoNum type="arabicPeriod"/>
            </a:pPr>
            <a:r>
              <a:rPr lang="nl-NL" sz="1600" dirty="0"/>
              <a:t>Toezichthouder toetst of conform afspraak is uitgevoerd</a:t>
            </a:r>
          </a:p>
          <a:p>
            <a:pPr>
              <a:spcBef>
                <a:spcPts val="300"/>
              </a:spcBef>
              <a:buFont typeface="Arial"/>
              <a:buAutoNum type="arabicPeriod"/>
            </a:pPr>
            <a:r>
              <a:rPr lang="nl-NL" sz="1600" dirty="0"/>
              <a:t>Toezicht en accordering in gisib</a:t>
            </a:r>
          </a:p>
          <a:p>
            <a:pPr>
              <a:spcBef>
                <a:spcPts val="600"/>
              </a:spcBef>
              <a:buNone/>
            </a:pPr>
            <a:r>
              <a:rPr lang="nl-NL" sz="1600" b="1" dirty="0"/>
              <a:t>Ideaalbeeld</a:t>
            </a:r>
          </a:p>
          <a:p>
            <a:pPr>
              <a:spcBef>
                <a:spcPts val="200"/>
              </a:spcBef>
              <a:buFont typeface="Arial"/>
              <a:buChar char="→"/>
            </a:pPr>
            <a:r>
              <a:rPr lang="nl-NL" sz="1600" dirty="0"/>
              <a:t>Aannemer registreert uitvoering rechtstreeks in gisib</a:t>
            </a:r>
          </a:p>
          <a:p>
            <a:pPr>
              <a:spcBef>
                <a:spcPts val="200"/>
              </a:spcBef>
              <a:buFont typeface="Arial"/>
              <a:buChar char="→"/>
            </a:pPr>
            <a:r>
              <a:rPr lang="nl-NL" sz="1600" dirty="0"/>
              <a:t>Maatregel niet uitgevoerd? Escalatiedatum registreren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E04A188-F133-3FD1-DA8E-6E985F53C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None/>
            </a:pPr>
            <a:r>
              <a:rPr lang="nl-NL" sz="1500" dirty="0"/>
              <a:t>De cirkel sluiten: van plan naar uitvoering en terug naar registratie.</a:t>
            </a:r>
          </a:p>
        </p:txBody>
      </p:sp>
    </p:spTree>
    <p:extLst>
      <p:ext uri="{BB962C8B-B14F-4D97-AF65-F5344CB8AC3E}">
        <p14:creationId xmlns:p14="http://schemas.microsoft.com/office/powerpoint/2010/main" val="2179285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44993-A504-6581-C916-B1A054F88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A197D2-585F-2FEB-7026-6978D08E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daarvoor nodig?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14F006B-DB70-E6B7-C336-2694B07418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/>
              <a:t>Bouw een eigen bibliotheek op</a:t>
            </a:r>
          </a:p>
          <a:p>
            <a:pPr lvl="1"/>
            <a:r>
              <a:rPr lang="nl-NL" dirty="0"/>
              <a:t>Welke maatregelen nemen we mee?</a:t>
            </a:r>
          </a:p>
          <a:p>
            <a:pPr lvl="1"/>
            <a:r>
              <a:rPr lang="nl-NL" dirty="0"/>
              <a:t>Welke levensduren hanteren we?</a:t>
            </a:r>
          </a:p>
          <a:p>
            <a:pPr lvl="1"/>
            <a:r>
              <a:rPr lang="nl-NL" dirty="0"/>
              <a:t>Kloppen de normkosten voor ons?</a:t>
            </a:r>
          </a:p>
          <a:p>
            <a:pPr lvl="1"/>
            <a:endParaRPr lang="nl-NL" dirty="0"/>
          </a:p>
          <a:p>
            <a:r>
              <a:rPr lang="nl-NL" dirty="0"/>
              <a:t>Breng basisgegevens op orde</a:t>
            </a:r>
          </a:p>
          <a:p>
            <a:pPr lvl="1"/>
            <a:r>
              <a:rPr lang="nl-NL" dirty="0"/>
              <a:t>Decomposities zijn eenduidig en actueel</a:t>
            </a:r>
          </a:p>
          <a:p>
            <a:pPr lvl="1"/>
            <a:r>
              <a:rPr lang="nl-NL" dirty="0"/>
              <a:t>Aanleg en onderhoudsjaren helpen om cycli te verfijnen</a:t>
            </a:r>
          </a:p>
          <a:p>
            <a:pPr lvl="1"/>
            <a:endParaRPr lang="nl-NL" dirty="0"/>
          </a:p>
          <a:p>
            <a:r>
              <a:rPr lang="nl-NL" dirty="0"/>
              <a:t>Voeg historie toe, of bouw die in ieder geval op</a:t>
            </a:r>
          </a:p>
          <a:p>
            <a:pPr lvl="1"/>
            <a:r>
              <a:rPr lang="nl-NL" dirty="0"/>
              <a:t>Wat stond er in de vorige rapportage?</a:t>
            </a:r>
          </a:p>
          <a:p>
            <a:pPr lvl="1"/>
            <a:r>
              <a:rPr lang="nl-NL" dirty="0"/>
              <a:t>Hoe snel is het bouwdeel gedegradeerd?</a:t>
            </a:r>
          </a:p>
          <a:p>
            <a:pPr lvl="1"/>
            <a:endParaRPr lang="nl-NL" dirty="0"/>
          </a:p>
          <a:p>
            <a:r>
              <a:rPr lang="nl-NL" dirty="0"/>
              <a:t>Maak duidelijke afspraken over rollen en verantwoordelijkheden</a:t>
            </a:r>
          </a:p>
          <a:p>
            <a:pPr lvl="1"/>
            <a:r>
              <a:rPr lang="nl-NL" dirty="0"/>
              <a:t>Voor een betrouwbaar onderhoudsproces zijn alle schakels belangrijk</a:t>
            </a:r>
            <a:br>
              <a:rPr lang="nl-NL" dirty="0"/>
            </a:br>
            <a:endParaRPr lang="nl-NL" dirty="0"/>
          </a:p>
          <a:p>
            <a:r>
              <a:rPr lang="nl-NL" dirty="0"/>
              <a:t>Bepaal autorisaties</a:t>
            </a:r>
          </a:p>
          <a:p>
            <a:pPr lvl="1"/>
            <a:r>
              <a:rPr lang="nl-NL" dirty="0"/>
              <a:t>Wie heeft toegang nodig tot welke gegevens?</a:t>
            </a:r>
          </a:p>
          <a:p>
            <a:pPr lvl="1"/>
            <a:r>
              <a:rPr lang="nl-NL" dirty="0"/>
              <a:t>Gaat het om bekijken, toevoegen of wijzigen?</a:t>
            </a:r>
          </a:p>
          <a:p>
            <a:pPr lvl="1"/>
            <a:r>
              <a:rPr lang="nl-NL" dirty="0"/>
              <a:t>Waar mag een externe partij vooral niet bij?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2374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afbeelding 11">
            <a:extLst>
              <a:ext uri="{FF2B5EF4-FFF2-40B4-BE49-F238E27FC236}">
                <a16:creationId xmlns:a16="http://schemas.microsoft.com/office/drawing/2014/main" id="{08BF03C7-E604-BBF6-F0D9-62D20DEF8A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1" b="12061"/>
          <a:stretch>
            <a:fillRect/>
          </a:stretch>
        </p:blipFill>
        <p:spPr>
          <a:prstGeom prst="rect">
            <a:avLst/>
          </a:prstGeom>
          <a:noFill/>
          <a:ln>
            <a:solidFill>
              <a:srgbClr val="275DC2"/>
            </a:solidFill>
          </a:ln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1003896A-ADED-AA96-B032-A40889C0AE7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nl-NL" dirty="0"/>
              <a:t>Robin Rijlaarsdam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E7AF06-B419-D172-699D-2B2C44C845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180000">
            <a:noAutofit/>
          </a:bodyPr>
          <a:lstStyle/>
          <a:p>
            <a:pPr>
              <a:spcBef>
                <a:spcPts val="600"/>
              </a:spcBef>
            </a:pPr>
            <a:r>
              <a:rPr lang="nl-NL" dirty="0"/>
              <a:t>Hoofd afdeling Advies Beheer en Beleid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0A35B4-5AEC-9294-DEAD-8B19793C4E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23856" y="4411023"/>
            <a:ext cx="3354107" cy="243274"/>
          </a:xfrm>
        </p:spPr>
        <p:txBody>
          <a:bodyPr>
            <a:noAutofit/>
          </a:bodyPr>
          <a:lstStyle/>
          <a:p>
            <a:r>
              <a:rPr lang="nl-NL" dirty="0"/>
              <a:t>06 4418 2287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DF05B64-E37E-1037-3314-B9099E596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2345706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D634BED-417B-2EDE-4328-728B1FDC5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4193"/>
            <a:ext cx="10515600" cy="659444"/>
          </a:xfrm>
        </p:spPr>
        <p:txBody>
          <a:bodyPr/>
          <a:lstStyle/>
          <a:p>
            <a:r>
              <a:rPr lang="nl-NL" b="1" dirty="0">
                <a:latin typeface="Univers Condensed" panose="020B0506020202050204" pitchFamily="34" charset="0"/>
              </a:rPr>
              <a:t>INTRODUC</a:t>
            </a:r>
            <a:r>
              <a:rPr lang="nl-NL" b="1" dirty="0"/>
              <a:t>TIE</a:t>
            </a:r>
            <a:endParaRPr lang="nl-NL" b="1" dirty="0">
              <a:latin typeface="Univers Condensed" panose="020B0506020202050204" pitchFamily="34" charset="0"/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343472D5-12BD-6912-EEA3-B75DF99C3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87993" y="1853892"/>
            <a:ext cx="3232366" cy="3295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Robin Rijlaarsdam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Hoofd afdeling Beheer en Beleid</a:t>
            </a:r>
          </a:p>
          <a:p>
            <a:pPr marL="0" indent="0">
              <a:buNone/>
            </a:pPr>
            <a:endParaRPr lang="nl-NL" sz="2000" dirty="0"/>
          </a:p>
          <a:p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endParaRPr lang="nl-NL" sz="3200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3BB6F48-87A1-A22F-1303-37CBC8516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3297" y="1187828"/>
            <a:ext cx="1446846" cy="5905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54C17E0B-1F28-267E-211B-08CC82FB5997}"/>
              </a:ext>
            </a:extLst>
          </p:cNvPr>
          <p:cNvSpPr/>
          <p:nvPr/>
        </p:nvSpPr>
        <p:spPr>
          <a:xfrm>
            <a:off x="7402969" y="2193605"/>
            <a:ext cx="1110259" cy="376239"/>
          </a:xfrm>
          <a:prstGeom prst="rect">
            <a:avLst/>
          </a:prstGeom>
          <a:solidFill>
            <a:srgbClr val="FFD65E"/>
          </a:solidFill>
          <a:ln w="9525">
            <a:solidFill>
              <a:srgbClr val="275D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EA7EFF46-0188-D7E2-1342-7EFC0A7996EC}"/>
              </a:ext>
            </a:extLst>
          </p:cNvPr>
          <p:cNvSpPr/>
          <p:nvPr/>
        </p:nvSpPr>
        <p:spPr>
          <a:xfrm>
            <a:off x="8722416" y="2205008"/>
            <a:ext cx="1110259" cy="376239"/>
          </a:xfrm>
          <a:prstGeom prst="rect">
            <a:avLst/>
          </a:prstGeom>
          <a:noFill/>
          <a:ln w="9525">
            <a:solidFill>
              <a:srgbClr val="275D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6534D683-C318-4B54-6E81-7823A0248E6D}"/>
              </a:ext>
            </a:extLst>
          </p:cNvPr>
          <p:cNvSpPr/>
          <p:nvPr/>
        </p:nvSpPr>
        <p:spPr>
          <a:xfrm>
            <a:off x="10041863" y="2193604"/>
            <a:ext cx="1110259" cy="376239"/>
          </a:xfrm>
          <a:prstGeom prst="rect">
            <a:avLst/>
          </a:prstGeom>
          <a:noFill/>
          <a:ln w="9525">
            <a:solidFill>
              <a:srgbClr val="275D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C4DC540F-C6E0-8243-0CAB-FC0E7E54A6C8}"/>
              </a:ext>
            </a:extLst>
          </p:cNvPr>
          <p:cNvCxnSpPr/>
          <p:nvPr/>
        </p:nvCxnSpPr>
        <p:spPr>
          <a:xfrm>
            <a:off x="8011038" y="1956702"/>
            <a:ext cx="2567709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D97FD447-F3B0-DA8D-C007-97C3628691E3}"/>
              </a:ext>
            </a:extLst>
          </p:cNvPr>
          <p:cNvCxnSpPr/>
          <p:nvPr/>
        </p:nvCxnSpPr>
        <p:spPr>
          <a:xfrm>
            <a:off x="8020274" y="1947466"/>
            <a:ext cx="0" cy="248306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7BC75502-5AAD-E030-D719-A39DC9C6BDF9}"/>
              </a:ext>
            </a:extLst>
          </p:cNvPr>
          <p:cNvCxnSpPr>
            <a:cxnSpLocks/>
          </p:cNvCxnSpPr>
          <p:nvPr/>
        </p:nvCxnSpPr>
        <p:spPr>
          <a:xfrm>
            <a:off x="9230238" y="1778380"/>
            <a:ext cx="652" cy="403993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DFEDF41B-15AF-21BA-3B4B-074A670072CB}"/>
              </a:ext>
            </a:extLst>
          </p:cNvPr>
          <p:cNvCxnSpPr/>
          <p:nvPr/>
        </p:nvCxnSpPr>
        <p:spPr>
          <a:xfrm>
            <a:off x="10569511" y="1956702"/>
            <a:ext cx="0" cy="248306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20A21B8D-9D69-6792-E293-24B3B6AD2673}"/>
              </a:ext>
            </a:extLst>
          </p:cNvPr>
          <p:cNvSpPr txBox="1"/>
          <p:nvPr/>
        </p:nvSpPr>
        <p:spPr>
          <a:xfrm flipH="1">
            <a:off x="7430679" y="2211915"/>
            <a:ext cx="1055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B &amp; B 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0E6CEDA-4E7E-76BE-E8BA-7361869A7B5C}"/>
              </a:ext>
            </a:extLst>
          </p:cNvPr>
          <p:cNvSpPr txBox="1"/>
          <p:nvPr/>
        </p:nvSpPr>
        <p:spPr>
          <a:xfrm flipH="1">
            <a:off x="8634653" y="2210999"/>
            <a:ext cx="130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AI &amp; M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95EC09DD-1A7E-8DCD-4B39-06C3164F81B8}"/>
              </a:ext>
            </a:extLst>
          </p:cNvPr>
          <p:cNvSpPr txBox="1"/>
          <p:nvPr/>
        </p:nvSpPr>
        <p:spPr>
          <a:xfrm flipH="1">
            <a:off x="10044839" y="2198060"/>
            <a:ext cx="1110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GEO</a:t>
            </a:r>
          </a:p>
        </p:txBody>
      </p:sp>
      <p:sp>
        <p:nvSpPr>
          <p:cNvPr id="24" name="Tijdelijke aanduiding voor inhoud 6">
            <a:extLst>
              <a:ext uri="{FF2B5EF4-FFF2-40B4-BE49-F238E27FC236}">
                <a16:creationId xmlns:a16="http://schemas.microsoft.com/office/drawing/2014/main" id="{82A694E1-416B-3A2F-CD8A-C2E0EB0B7AD4}"/>
              </a:ext>
            </a:extLst>
          </p:cNvPr>
          <p:cNvSpPr txBox="1">
            <a:spLocks/>
          </p:cNvSpPr>
          <p:nvPr/>
        </p:nvSpPr>
        <p:spPr>
          <a:xfrm>
            <a:off x="7387002" y="2806746"/>
            <a:ext cx="3182509" cy="2870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60E1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60E1D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60E1D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65CC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65CC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nl-NL" b="1" dirty="0">
              <a:latin typeface="Univers Condensed" panose="020B0506020202050204" pitchFamily="34" charset="0"/>
            </a:endParaRPr>
          </a:p>
          <a:p>
            <a:r>
              <a:rPr lang="nl-NL" sz="2000" dirty="0"/>
              <a:t>Beleidsplannen</a:t>
            </a:r>
          </a:p>
          <a:p>
            <a:r>
              <a:rPr lang="nl-NL" sz="2000" dirty="0"/>
              <a:t>Beheerplannen</a:t>
            </a:r>
          </a:p>
          <a:p>
            <a:r>
              <a:rPr lang="nl-NL" sz="2000" dirty="0"/>
              <a:t>Kostenramingen</a:t>
            </a:r>
          </a:p>
          <a:p>
            <a:r>
              <a:rPr lang="nl-NL" sz="2000" dirty="0"/>
              <a:t>Scenario’s</a:t>
            </a:r>
          </a:p>
          <a:p>
            <a:r>
              <a:rPr lang="nl-NL" sz="2000" dirty="0"/>
              <a:t>Onderhoudsbestekken</a:t>
            </a:r>
          </a:p>
          <a:p>
            <a:r>
              <a:rPr lang="nl-NL" sz="2000" dirty="0"/>
              <a:t>Inspecties</a:t>
            </a:r>
          </a:p>
          <a:p>
            <a:r>
              <a:rPr lang="nl-NL" sz="2000" dirty="0"/>
              <a:t>Projectleiding</a:t>
            </a:r>
          </a:p>
          <a:p>
            <a:endParaRPr lang="nl-NL" sz="2000" dirty="0"/>
          </a:p>
          <a:p>
            <a:endParaRPr lang="nl-NL" sz="2000" dirty="0"/>
          </a:p>
          <a:p>
            <a:pPr marL="0" indent="0">
              <a:buFont typeface="Wingdings" panose="05000000000000000000" pitchFamily="2" charset="2"/>
              <a:buNone/>
            </a:pPr>
            <a:endParaRPr lang="nl-NL" sz="2000" dirty="0"/>
          </a:p>
          <a:p>
            <a:endParaRPr lang="nl-NL" sz="32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490D265-486B-43F1-0F8D-E681075B0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0" y="1696598"/>
            <a:ext cx="3118606" cy="467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05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551286-0841-B27E-8425-8AFE8D1BB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AutoNum type="arabicPeriod"/>
            </a:pPr>
            <a:r>
              <a:rPr lang="nl-NL" dirty="0"/>
              <a:t>NEN-2767-4 voor kunstwerken op hoofdlijnen</a:t>
            </a:r>
          </a:p>
          <a:p>
            <a:pPr marL="457200" indent="-457200">
              <a:buFont typeface="Arial"/>
              <a:buAutoNum type="arabicPeriod"/>
            </a:pPr>
            <a:r>
              <a:rPr lang="nl-NL" sz="2000" dirty="0"/>
              <a:t>Rapportages met inspectieresultaten</a:t>
            </a:r>
          </a:p>
          <a:p>
            <a:pPr marL="457200" indent="-457200">
              <a:buFont typeface="Arial"/>
              <a:buAutoNum type="arabicPeriod"/>
            </a:pPr>
            <a:r>
              <a:rPr lang="nl-NL" sz="2000" dirty="0"/>
              <a:t>Van theorie naar praktijk</a:t>
            </a:r>
          </a:p>
          <a:p>
            <a:pPr marL="457200" indent="-457200">
              <a:buFont typeface="Arial"/>
              <a:buAutoNum type="arabicPeriod"/>
            </a:pPr>
            <a:r>
              <a:rPr lang="nl-NL" sz="2000" dirty="0"/>
              <a:t>Kunstwerkenbeheer regisseren met gisib</a:t>
            </a:r>
          </a:p>
          <a:p>
            <a:pPr marL="457200" indent="-457200">
              <a:buFont typeface="Arial"/>
              <a:buAutoNum type="arabicPeriod"/>
            </a:pPr>
            <a:r>
              <a:rPr lang="nl-NL" sz="2000" dirty="0"/>
              <a:t>Wat is daarvoor nodig?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C7293-B06F-A6BA-B877-9AAC8E722F9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l-NL" dirty="0"/>
              <a:t>19 maart 2026</a:t>
            </a:r>
          </a:p>
        </p:txBody>
      </p:sp>
    </p:spTree>
    <p:extLst>
      <p:ext uri="{BB962C8B-B14F-4D97-AF65-F5344CB8AC3E}">
        <p14:creationId xmlns:p14="http://schemas.microsoft.com/office/powerpoint/2010/main" val="1486668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584FAC-685B-1B7B-B139-1E0D2AFE6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Kunstwerken: van inspectie naar sturing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75AFF8B-DBD2-538A-2D83-BBE06B053E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3" b="20027"/>
          <a:stretch>
            <a:fillRect/>
          </a:stretch>
        </p:blipFill>
        <p:spPr>
          <a:xfrm>
            <a:off x="3805942" y="1099335"/>
            <a:ext cx="4670238" cy="4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51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82F81E72-D69D-3388-7CCE-F32112402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NEN-2767-4 voor kunstwerken op hoofdlijnen</a:t>
            </a:r>
          </a:p>
        </p:txBody>
      </p:sp>
      <p:sp>
        <p:nvSpPr>
          <p:cNvPr id="20" name="DecompHeader"/>
          <p:cNvSpPr/>
          <p:nvPr/>
        </p:nvSpPr>
        <p:spPr>
          <a:xfrm>
            <a:off x="838200" y="1206500"/>
            <a:ext cx="5181600" cy="406400"/>
          </a:xfrm>
          <a:prstGeom prst="roundRect">
            <a:avLst>
              <a:gd name="adj" fmla="val 50000"/>
            </a:avLst>
          </a:prstGeom>
          <a:solidFill>
            <a:srgbClr val="1F4E79"/>
          </a:solidFill>
          <a:ln w="0">
            <a:noFill/>
          </a:ln>
        </p:spPr>
        <p:txBody>
          <a:bodyPr wrap="square" lIns="91440" tIns="0" rIns="91440" bIns="0" anchor="ctr"/>
          <a:lstStyle/>
          <a:p>
            <a:pPr algn="ctr">
              <a:buNone/>
            </a:pPr>
            <a:r>
              <a:rPr lang="nl-NL" b="1" dirty="0">
                <a:solidFill>
                  <a:srgbClr val="FFFFFF"/>
                </a:solidFill>
                <a:latin typeface="Calibri"/>
              </a:rPr>
              <a:t>DECOMPOSITIE</a:t>
            </a:r>
          </a:p>
        </p:txBody>
      </p:sp>
      <p:sp>
        <p:nvSpPr>
          <p:cNvPr id="21" name="DecompBody"/>
          <p:cNvSpPr/>
          <p:nvPr/>
        </p:nvSpPr>
        <p:spPr>
          <a:xfrm>
            <a:off x="838200" y="1714500"/>
            <a:ext cx="5181600" cy="4131496"/>
          </a:xfrm>
          <a:prstGeom prst="roundRect">
            <a:avLst>
              <a:gd name="adj" fmla="val 8000"/>
            </a:avLst>
          </a:prstGeom>
          <a:solidFill>
            <a:srgbClr val="D6E4F0"/>
          </a:solidFill>
          <a:ln w="0">
            <a:noFill/>
          </a:ln>
        </p:spPr>
        <p:txBody>
          <a:bodyPr wrap="square" lIns="91440" tIns="45720" rIns="91440" bIns="45720" anchor="t"/>
          <a:lstStyle/>
          <a:p>
            <a:pPr>
              <a:buNone/>
            </a:pPr>
            <a:r>
              <a:rPr lang="nl-NL" sz="1600" b="1" dirty="0">
                <a:solidFill>
                  <a:srgbClr val="1F4E79"/>
                </a:solidFill>
                <a:latin typeface="Calibri"/>
              </a:rPr>
              <a:t>Hiërarchische opbouw van het kunstwerk:</a:t>
            </a:r>
          </a:p>
          <a:p>
            <a:pPr>
              <a:spcBef>
                <a:spcPts val="400"/>
              </a:spcBef>
              <a:buNone/>
            </a:pPr>
            <a:r>
              <a:rPr lang="nl-NL" sz="1600" b="1" dirty="0">
                <a:solidFill>
                  <a:srgbClr val="1F4E79"/>
                </a:solidFill>
                <a:latin typeface="Calibri"/>
              </a:rPr>
              <a:t>Complex</a:t>
            </a:r>
            <a:r>
              <a:rPr lang="nl-NL" sz="1600" dirty="0">
                <a:solidFill>
                  <a:srgbClr val="404040"/>
                </a:solidFill>
                <a:latin typeface="Calibri"/>
              </a:rPr>
              <a:t>  (bijv. viaduct)</a:t>
            </a:r>
          </a:p>
          <a:p>
            <a:pPr marL="228600" indent="-228600">
              <a:spcBef>
                <a:spcPts val="200"/>
              </a:spcBef>
              <a:buFont typeface="Arial"/>
              <a:buChar char="→"/>
            </a:pPr>
            <a:r>
              <a:rPr lang="nl-NL" sz="1600" b="1" dirty="0">
                <a:solidFill>
                  <a:srgbClr val="1F4E79"/>
                </a:solidFill>
                <a:latin typeface="Calibri"/>
              </a:rPr>
              <a:t>Element</a:t>
            </a:r>
            <a:r>
              <a:rPr lang="nl-NL" sz="1600" dirty="0">
                <a:solidFill>
                  <a:srgbClr val="404040"/>
                </a:solidFill>
                <a:latin typeface="Calibri"/>
              </a:rPr>
              <a:t>  (bijv. bovenbouw)</a:t>
            </a:r>
          </a:p>
          <a:p>
            <a:pPr marL="457200" indent="-228600">
              <a:spcBef>
                <a:spcPts val="200"/>
              </a:spcBef>
              <a:buFont typeface="Arial"/>
              <a:buChar char="→"/>
            </a:pPr>
            <a:r>
              <a:rPr lang="nl-NL" sz="1600" b="1" dirty="0">
                <a:solidFill>
                  <a:srgbClr val="1F4E79"/>
                </a:solidFill>
                <a:latin typeface="Calibri"/>
              </a:rPr>
              <a:t>Bouwdeel</a:t>
            </a:r>
            <a:r>
              <a:rPr lang="nl-NL" sz="1600" dirty="0">
                <a:solidFill>
                  <a:srgbClr val="404040"/>
                </a:solidFill>
                <a:latin typeface="Calibri"/>
              </a:rPr>
              <a:t>  (bijv. dek, ligger, oplegging)</a:t>
            </a:r>
          </a:p>
          <a:p>
            <a:pPr>
              <a:spcBef>
                <a:spcPts val="500"/>
              </a:spcBef>
              <a:buNone/>
            </a:pPr>
            <a:r>
              <a:rPr lang="nl-NL" sz="1600" dirty="0">
                <a:solidFill>
                  <a:srgbClr val="404040"/>
                </a:solidFill>
                <a:latin typeface="Calibri"/>
              </a:rPr>
              <a:t>Bouwdelen zijn het laagste inspectieniveau; gebreken worden per bouwdeel vastgelegd.</a:t>
            </a:r>
          </a:p>
          <a:p>
            <a:pPr>
              <a:spcBef>
                <a:spcPts val="400"/>
              </a:spcBef>
              <a:buNone/>
            </a:pPr>
            <a:r>
              <a:rPr lang="nl-NL" b="1" dirty="0">
                <a:solidFill>
                  <a:srgbClr val="1F4E79"/>
                </a:solidFill>
                <a:latin typeface="Calibri"/>
              </a:rPr>
              <a:t>Voorbeelden bouwdelen:</a:t>
            </a:r>
          </a:p>
          <a:p>
            <a:pPr marL="228600" indent="-228600">
              <a:spcBef>
                <a:spcPts val="100"/>
              </a:spcBef>
              <a:buFont typeface="Arial"/>
              <a:buChar char="•"/>
            </a:pPr>
            <a:r>
              <a:rPr lang="nl-NL" sz="1600" dirty="0">
                <a:solidFill>
                  <a:srgbClr val="404040"/>
                </a:solidFill>
                <a:latin typeface="Calibri"/>
              </a:rPr>
              <a:t>Brug: dek, ligger, oplegging, leuning</a:t>
            </a:r>
          </a:p>
          <a:p>
            <a:pPr marL="228600" indent="-228600">
              <a:spcBef>
                <a:spcPts val="100"/>
              </a:spcBef>
              <a:buFont typeface="Arial"/>
              <a:buChar char="•"/>
            </a:pPr>
            <a:r>
              <a:rPr lang="nl-NL" sz="1600" dirty="0">
                <a:solidFill>
                  <a:srgbClr val="404040"/>
                </a:solidFill>
                <a:latin typeface="Calibri"/>
              </a:rPr>
              <a:t>Duiker: koker, inlaatconstructie, uitstroomvoorziening</a:t>
            </a:r>
          </a:p>
          <a:p>
            <a:pPr marL="228600" indent="-228600">
              <a:spcBef>
                <a:spcPts val="100"/>
              </a:spcBef>
              <a:buFont typeface="Arial"/>
              <a:buChar char="•"/>
            </a:pPr>
            <a:r>
              <a:rPr lang="nl-NL" sz="1600" dirty="0">
                <a:solidFill>
                  <a:srgbClr val="404040"/>
                </a:solidFill>
                <a:latin typeface="Calibri"/>
              </a:rPr>
              <a:t>Kademuur: damwand, deksloof, bolders</a:t>
            </a:r>
          </a:p>
        </p:txBody>
      </p:sp>
      <p:sp>
        <p:nvSpPr>
          <p:cNvPr id="22" name="InspHeader"/>
          <p:cNvSpPr/>
          <p:nvPr/>
        </p:nvSpPr>
        <p:spPr>
          <a:xfrm>
            <a:off x="6350000" y="1192645"/>
            <a:ext cx="5181600" cy="406400"/>
          </a:xfrm>
          <a:prstGeom prst="roundRect">
            <a:avLst>
              <a:gd name="adj" fmla="val 50000"/>
            </a:avLst>
          </a:prstGeom>
          <a:solidFill>
            <a:srgbClr val="FFD65E"/>
          </a:solidFill>
          <a:ln w="0">
            <a:noFill/>
          </a:ln>
        </p:spPr>
        <p:txBody>
          <a:bodyPr wrap="square" lIns="91440" tIns="0" rIns="91440" bIns="0" anchor="ctr"/>
          <a:lstStyle/>
          <a:p>
            <a:pPr algn="ctr">
              <a:buNone/>
            </a:pPr>
            <a:r>
              <a:rPr lang="nl-NL" b="1" dirty="0">
                <a:solidFill>
                  <a:srgbClr val="FFFFFF"/>
                </a:solidFill>
                <a:latin typeface="Calibri"/>
              </a:rPr>
              <a:t>INSPECTIE</a:t>
            </a:r>
            <a:endParaRPr lang="nl-NL" sz="16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InspBody"/>
          <p:cNvSpPr/>
          <p:nvPr/>
        </p:nvSpPr>
        <p:spPr>
          <a:xfrm>
            <a:off x="6350000" y="1714500"/>
            <a:ext cx="5181600" cy="4131496"/>
          </a:xfrm>
          <a:prstGeom prst="roundRect">
            <a:avLst>
              <a:gd name="adj" fmla="val 8000"/>
            </a:avLst>
          </a:prstGeom>
          <a:solidFill>
            <a:srgbClr val="F9CF7B"/>
          </a:solidFill>
          <a:ln w="0">
            <a:noFill/>
          </a:ln>
        </p:spPr>
        <p:txBody>
          <a:bodyPr wrap="square" lIns="91440" tIns="45720" rIns="91440" bIns="45720" anchor="t"/>
          <a:lstStyle/>
          <a:p>
            <a:pPr>
              <a:buNone/>
            </a:pPr>
            <a:r>
              <a:rPr lang="nl-NL" b="1" dirty="0">
                <a:solidFill>
                  <a:srgbClr val="275DC2"/>
                </a:solidFill>
                <a:latin typeface="Calibri"/>
              </a:rPr>
              <a:t>Conditiescore (1–6)</a:t>
            </a:r>
          </a:p>
          <a:p>
            <a:pPr marL="228600" indent="-228600">
              <a:spcBef>
                <a:spcPts val="100"/>
              </a:spcBef>
              <a:buFont typeface="Arial"/>
              <a:buChar char="•"/>
            </a:pPr>
            <a:r>
              <a:rPr lang="nl-NL" sz="1600" dirty="0">
                <a:solidFill>
                  <a:srgbClr val="275DC2"/>
                </a:solidFill>
                <a:latin typeface="Calibri"/>
              </a:rPr>
              <a:t>Per bouwdeel: ernst, omvang, intensiteit</a:t>
            </a:r>
          </a:p>
          <a:p>
            <a:pPr marL="228600" indent="-228600">
              <a:spcBef>
                <a:spcPts val="100"/>
              </a:spcBef>
              <a:buFont typeface="Arial"/>
              <a:buChar char="•"/>
            </a:pPr>
            <a:r>
              <a:rPr lang="nl-NL" sz="1600" dirty="0">
                <a:solidFill>
                  <a:srgbClr val="275DC2"/>
                </a:solidFill>
                <a:latin typeface="Calibri"/>
              </a:rPr>
              <a:t>1 = uitstekend, 6 = zeer slecht</a:t>
            </a:r>
          </a:p>
          <a:p>
            <a:pPr marL="228600" indent="-228600">
              <a:spcBef>
                <a:spcPts val="100"/>
              </a:spcBef>
              <a:buFont typeface="Arial"/>
              <a:buChar char="•"/>
            </a:pPr>
            <a:r>
              <a:rPr lang="nl-NL" sz="1600" dirty="0">
                <a:solidFill>
                  <a:srgbClr val="275DC2"/>
                </a:solidFill>
                <a:latin typeface="Calibri"/>
              </a:rPr>
              <a:t>Aggregatie naar element- en complexniveau</a:t>
            </a:r>
          </a:p>
          <a:p>
            <a:pPr>
              <a:spcBef>
                <a:spcPts val="400"/>
              </a:spcBef>
              <a:buNone/>
            </a:pPr>
            <a:r>
              <a:rPr lang="nl-NL" b="1" dirty="0">
                <a:solidFill>
                  <a:srgbClr val="275DC2"/>
                </a:solidFill>
                <a:latin typeface="Calibri"/>
              </a:rPr>
              <a:t>RAMSSHEEP-aspecten</a:t>
            </a:r>
          </a:p>
          <a:p>
            <a:pPr marL="228600" indent="-228600">
              <a:spcBef>
                <a:spcPts val="100"/>
              </a:spcBef>
              <a:buFont typeface="Arial"/>
              <a:buChar char="•"/>
            </a:pPr>
            <a:r>
              <a:rPr lang="nl-NL" sz="1600" dirty="0">
                <a:solidFill>
                  <a:srgbClr val="275DC2"/>
                </a:solidFill>
                <a:latin typeface="Calibri"/>
              </a:rPr>
              <a:t>Risicobeoordeling per gebrek op 9 aspecten</a:t>
            </a:r>
          </a:p>
          <a:p>
            <a:pPr marL="228600" indent="-228600">
              <a:spcBef>
                <a:spcPts val="100"/>
              </a:spcBef>
              <a:buFont typeface="Arial"/>
              <a:buChar char="•"/>
            </a:pPr>
            <a:r>
              <a:rPr lang="nl-NL" sz="1600" dirty="0">
                <a:solidFill>
                  <a:srgbClr val="275DC2"/>
                </a:solidFill>
                <a:latin typeface="Calibri"/>
              </a:rPr>
              <a:t>R-A-M-S-S-H-E-E-P: o.a. veiligheid, gezondheid, milieu, beschikbaarheid</a:t>
            </a:r>
          </a:p>
          <a:p>
            <a:pPr>
              <a:spcBef>
                <a:spcPts val="400"/>
              </a:spcBef>
              <a:buNone/>
            </a:pPr>
            <a:r>
              <a:rPr lang="nl-NL" b="1" dirty="0">
                <a:solidFill>
                  <a:srgbClr val="275DC2"/>
                </a:solidFill>
                <a:latin typeface="Calibri"/>
              </a:rPr>
              <a:t>Maatregelen</a:t>
            </a:r>
          </a:p>
          <a:p>
            <a:pPr marL="228600" indent="-228600">
              <a:spcBef>
                <a:spcPts val="100"/>
              </a:spcBef>
              <a:buFont typeface="Arial"/>
              <a:buChar char="•"/>
            </a:pPr>
            <a:r>
              <a:rPr lang="nl-NL" sz="1600" dirty="0">
                <a:solidFill>
                  <a:srgbClr val="275DC2"/>
                </a:solidFill>
                <a:latin typeface="Calibri"/>
              </a:rPr>
              <a:t>Per gebrek: hersteladvies met urgentie</a:t>
            </a:r>
          </a:p>
          <a:p>
            <a:pPr marL="228600" indent="-228600">
              <a:spcBef>
                <a:spcPts val="100"/>
              </a:spcBef>
              <a:buFont typeface="Arial"/>
              <a:buChar char="•"/>
            </a:pPr>
            <a:r>
              <a:rPr lang="nl-NL" sz="1600" dirty="0">
                <a:solidFill>
                  <a:srgbClr val="275DC2"/>
                </a:solidFill>
                <a:latin typeface="Calibri"/>
              </a:rPr>
              <a:t>Koppeling naar meerjarenonderhoudsplan (MJOP)</a:t>
            </a:r>
          </a:p>
          <a:p>
            <a:pPr marL="228600" indent="-228600">
              <a:spcBef>
                <a:spcPts val="100"/>
              </a:spcBef>
              <a:buFont typeface="Arial"/>
              <a:buChar char="•"/>
            </a:pPr>
            <a:r>
              <a:rPr lang="nl-NL" sz="1600" dirty="0">
                <a:solidFill>
                  <a:srgbClr val="275DC2"/>
                </a:solidFill>
                <a:latin typeface="Calibri"/>
              </a:rPr>
              <a:t>Basis voor begroting en prioritering</a:t>
            </a:r>
          </a:p>
        </p:txBody>
      </p:sp>
      <p:pic>
        <p:nvPicPr>
          <p:cNvPr id="25" name="Graphic 25" descr="Kunstwerk brug icoon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59000" y="1205345"/>
            <a:ext cx="381000" cy="381000"/>
          </a:xfrm>
          <a:prstGeom prst="rect">
            <a:avLst/>
          </a:prstGeom>
        </p:spPr>
      </p:pic>
      <p:pic>
        <p:nvPicPr>
          <p:cNvPr id="26" name="Graphic 26" descr="Inspectie checklist icoon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82527" y="1205345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69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E63D80-3C39-5FF4-46BC-09753B1DB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NEN-2767-4 voor kunstwerken op hoofdlijnen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CF4EE4-C833-916C-4D0E-69348B2253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0201"/>
            <a:ext cx="10774680" cy="2794000"/>
          </a:xfrm>
        </p:spPr>
        <p:txBody>
          <a:bodyPr>
            <a:normAutofit fontScale="85000" lnSpcReduction="20000"/>
          </a:bodyPr>
          <a:lstStyle/>
          <a:p>
            <a:r>
              <a:rPr lang="nl-NL" sz="1900" dirty="0"/>
              <a:t>Gestandaardiseerde methodiek om de technische conditie objectief en reproduceerbaar vast te leggen</a:t>
            </a:r>
          </a:p>
          <a:p>
            <a:pPr lvl="1"/>
            <a:r>
              <a:rPr lang="nl-NL" sz="1800" dirty="0"/>
              <a:t>Deel 4: specifiek uitgewerkt voor infrastructuur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i="1" dirty="0"/>
              <a:t>(Regelmatig ook in combinatie met CUR 117 CROW)</a:t>
            </a:r>
          </a:p>
          <a:p>
            <a:pPr marL="0" indent="0">
              <a:buNone/>
            </a:pPr>
            <a:endParaRPr lang="nl-NL" sz="1200" i="1" dirty="0"/>
          </a:p>
          <a:p>
            <a:r>
              <a:rPr lang="nl-NL" sz="1900" dirty="0"/>
              <a:t>Doel: sturen op prestatie-eisen</a:t>
            </a:r>
          </a:p>
          <a:p>
            <a:pPr lvl="1"/>
            <a:r>
              <a:rPr lang="nl-NL" sz="1800" dirty="0"/>
              <a:t>Inzicht in aanwezige gebreken</a:t>
            </a:r>
          </a:p>
          <a:p>
            <a:pPr lvl="1"/>
            <a:r>
              <a:rPr lang="nl-NL" sz="1800" dirty="0"/>
              <a:t>Weten welke risico's er bestaan als deze niet worden opgelost</a:t>
            </a:r>
          </a:p>
          <a:p>
            <a:pPr lvl="1"/>
            <a:r>
              <a:rPr lang="nl-NL" sz="1800" dirty="0"/>
              <a:t>De juiste keuzes maken in prioritering van onderhoud en vervanging</a:t>
            </a:r>
          </a:p>
          <a:p>
            <a:pPr lvl="1"/>
            <a:endParaRPr lang="nl-NL" sz="1300" dirty="0"/>
          </a:p>
          <a:p>
            <a:r>
              <a:rPr lang="nl-NL" sz="1900" dirty="0"/>
              <a:t>Hoe?</a:t>
            </a:r>
          </a:p>
          <a:p>
            <a:pPr marL="0" indent="0">
              <a:buNone/>
            </a:pPr>
            <a:r>
              <a:rPr lang="nl-NL" sz="1900" b="1" dirty="0"/>
              <a:t>Conditiescore: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D07ABC62-C617-4EBC-A233-E0B933962C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070877"/>
              </p:ext>
            </p:extLst>
          </p:nvPr>
        </p:nvGraphicFramePr>
        <p:xfrm>
          <a:off x="838200" y="4508500"/>
          <a:ext cx="10515600" cy="83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107170061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8694342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03897668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15943280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05713442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90934999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</a:p>
                  </a:txBody>
                  <a:tcPr anchor="ctr"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4</a:t>
                      </a:r>
                    </a:p>
                  </a:txBody>
                  <a:tcPr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5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6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4971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Uitstekend</a:t>
                      </a:r>
                    </a:p>
                  </a:txBody>
                  <a:tcPr anchor="ctr"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Goed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Redelijk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Matig</a:t>
                      </a:r>
                    </a:p>
                  </a:txBody>
                  <a:tcPr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Slecht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Zeer slecht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775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22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6399A-752F-B3D9-509A-E06F2DE71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9E63D0-BA0D-7863-5B58-B78F500A8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Risicoscore (RAMSSHEEP)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B6CE49EE-E1C8-4077-BE9C-222C3C1CD3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314994"/>
              </p:ext>
            </p:extLst>
          </p:nvPr>
        </p:nvGraphicFramePr>
        <p:xfrm>
          <a:off x="838200" y="1206500"/>
          <a:ext cx="10515600" cy="89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243111667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90933058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69178349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06282413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93390869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18097869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85295724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89005927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76158327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R</a:t>
                      </a:r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A</a:t>
                      </a:r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M</a:t>
                      </a:r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S</a:t>
                      </a:r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S</a:t>
                      </a:r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H</a:t>
                      </a:r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E</a:t>
                      </a:r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E</a:t>
                      </a:r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P</a:t>
                      </a:r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0265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>
                          <a:solidFill>
                            <a:srgbClr val="1F4E79"/>
                          </a:solidFill>
                          <a:latin typeface="Calibri"/>
                          <a:ea typeface="Calibri"/>
                          <a:cs typeface="Calibri"/>
                        </a:rPr>
                        <a:t>Reliability</a:t>
                      </a:r>
                    </a:p>
                  </a:txBody>
                  <a:tcPr anchor="ctr">
                    <a:solidFill>
                      <a:srgbClr val="D6E4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>
                          <a:solidFill>
                            <a:srgbClr val="1F4E79"/>
                          </a:solidFill>
                          <a:latin typeface="Calibri"/>
                          <a:ea typeface="Calibri"/>
                          <a:cs typeface="Calibri"/>
                        </a:rPr>
                        <a:t>Availability</a:t>
                      </a:r>
                    </a:p>
                  </a:txBody>
                  <a:tcPr anchor="ctr">
                    <a:solidFill>
                      <a:srgbClr val="D6E4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>
                          <a:solidFill>
                            <a:srgbClr val="1F4E79"/>
                          </a:solidFill>
                          <a:latin typeface="Calibri"/>
                          <a:ea typeface="Calibri"/>
                          <a:cs typeface="Calibri"/>
                        </a:rPr>
                        <a:t>Maintain-
ability</a:t>
                      </a:r>
                    </a:p>
                  </a:txBody>
                  <a:tcPr anchor="ctr">
                    <a:solidFill>
                      <a:srgbClr val="D6E4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>
                          <a:solidFill>
                            <a:srgbClr val="1F4E79"/>
                          </a:solidFill>
                          <a:latin typeface="Calibri"/>
                          <a:ea typeface="Calibri"/>
                          <a:cs typeface="Calibri"/>
                        </a:rPr>
                        <a:t>Safety</a:t>
                      </a:r>
                    </a:p>
                  </a:txBody>
                  <a:tcPr anchor="ctr">
                    <a:solidFill>
                      <a:srgbClr val="D6E4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>
                          <a:solidFill>
                            <a:srgbClr val="1F4E79"/>
                          </a:solidFill>
                          <a:latin typeface="Calibri"/>
                          <a:ea typeface="Calibri"/>
                          <a:cs typeface="Calibri"/>
                        </a:rPr>
                        <a:t>Security</a:t>
                      </a:r>
                    </a:p>
                  </a:txBody>
                  <a:tcPr anchor="ctr">
                    <a:solidFill>
                      <a:srgbClr val="D6E4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>
                          <a:solidFill>
                            <a:srgbClr val="1F4E79"/>
                          </a:solidFill>
                          <a:latin typeface="Calibri"/>
                          <a:ea typeface="Calibri"/>
                          <a:cs typeface="Calibri"/>
                        </a:rPr>
                        <a:t>Health</a:t>
                      </a:r>
                    </a:p>
                  </a:txBody>
                  <a:tcPr anchor="ctr">
                    <a:solidFill>
                      <a:srgbClr val="D6E4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>
                          <a:solidFill>
                            <a:srgbClr val="1F4E79"/>
                          </a:solidFill>
                          <a:latin typeface="Calibri"/>
                          <a:ea typeface="Calibri"/>
                          <a:cs typeface="Calibri"/>
                        </a:rPr>
                        <a:t>Environment</a:t>
                      </a:r>
                    </a:p>
                  </a:txBody>
                  <a:tcPr anchor="ctr">
                    <a:solidFill>
                      <a:srgbClr val="D6E4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>
                          <a:solidFill>
                            <a:srgbClr val="1F4E79"/>
                          </a:solidFill>
                          <a:latin typeface="Calibri"/>
                          <a:ea typeface="Calibri"/>
                          <a:cs typeface="Calibri"/>
                        </a:rPr>
                        <a:t>Economics</a:t>
                      </a:r>
                    </a:p>
                  </a:txBody>
                  <a:tcPr anchor="ctr">
                    <a:solidFill>
                      <a:srgbClr val="D6E4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>
                          <a:solidFill>
                            <a:srgbClr val="1F4E79"/>
                          </a:solidFill>
                          <a:latin typeface="Calibri"/>
                          <a:ea typeface="Calibri"/>
                          <a:cs typeface="Calibri"/>
                        </a:rPr>
                        <a:t>Politics</a:t>
                      </a:r>
                    </a:p>
                  </a:txBody>
                  <a:tcPr anchor="ctr">
                    <a:solidFill>
                      <a:srgbClr val="D6E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034185"/>
                  </a:ext>
                </a:extLst>
              </a:tr>
            </a:tbl>
          </a:graphicData>
        </a:graphic>
      </p:graphicFrame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37D6E2F7-92BA-4518-ACF8-337C47E30C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572564"/>
              </p:ext>
            </p:extLst>
          </p:nvPr>
        </p:nvGraphicFramePr>
        <p:xfrm>
          <a:off x="838200" y="2349500"/>
          <a:ext cx="10515600" cy="251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13535242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902118135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3827458048"/>
                    </a:ext>
                  </a:extLst>
                </a:gridCol>
                <a:gridCol w="6388100">
                  <a:extLst>
                    <a:ext uri="{9D8B030D-6E8A-4147-A177-3AD203B41FA5}">
                      <a16:colId xmlns:a16="http://schemas.microsoft.com/office/drawing/2014/main" val="401225768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nl-NL" sz="16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Aspect</a:t>
                      </a:r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Score</a:t>
                      </a:r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Betekenis</a:t>
                      </a:r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Voorbeeld bij een brug</a:t>
                      </a:r>
                    </a:p>
                  </a:txBody>
                  <a:tcPr anchor="ctr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420706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algn="l"/>
                      <a:r>
                        <a:rPr lang="nl-NL" sz="1600" b="1" dirty="0">
                          <a:solidFill>
                            <a:srgbClr val="1F4E79"/>
                          </a:solidFill>
                          <a:latin typeface="Calibri"/>
                          <a:ea typeface="Calibri"/>
                          <a:cs typeface="Calibri"/>
                        </a:rPr>
                        <a:t>Safety (S)</a:t>
                      </a:r>
                    </a:p>
                  </a:txBody>
                  <a:tcPr anchor="ctr">
                    <a:solidFill>
                      <a:srgbClr val="E8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4</a:t>
                      </a:r>
                    </a:p>
                  </a:txBody>
                  <a:tcPr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1" dirty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Hoog risico</a:t>
                      </a:r>
                    </a:p>
                  </a:txBody>
                  <a:tcPr anchor="ctr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600" b="0" dirty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Betonschade aan ligger: kans op vallend materiaal op onderliggend verkeer</a:t>
                      </a: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680431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algn="l"/>
                      <a:r>
                        <a:rPr lang="nl-NL" sz="1600" b="1" dirty="0">
                          <a:solidFill>
                            <a:srgbClr val="1F4E79"/>
                          </a:solidFill>
                          <a:latin typeface="Calibri"/>
                          <a:ea typeface="Calibri"/>
                          <a:cs typeface="Calibri"/>
                        </a:rPr>
                        <a:t>Economics (E)</a:t>
                      </a:r>
                    </a:p>
                  </a:txBody>
                  <a:tcPr anchor="ctr">
                    <a:solidFill>
                      <a:srgbClr val="E8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1" dirty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Laag risico</a:t>
                      </a:r>
                    </a:p>
                  </a:txBody>
                  <a:tcPr anchor="ctr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600" b="0" dirty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Lichte verwering coating staalwerk: extra onderhoudskosten op termijn</a:t>
                      </a: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563990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algn="l"/>
                      <a:r>
                        <a:rPr lang="nl-NL" sz="1600" b="1" dirty="0">
                          <a:solidFill>
                            <a:srgbClr val="1F4E79"/>
                          </a:solidFill>
                          <a:latin typeface="Calibri"/>
                          <a:ea typeface="Calibri"/>
                          <a:cs typeface="Calibri"/>
                        </a:rPr>
                        <a:t>Politics (P)</a:t>
                      </a:r>
                    </a:p>
                  </a:txBody>
                  <a:tcPr anchor="ctr">
                    <a:solidFill>
                      <a:srgbClr val="E8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1" dirty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Gemiddeld risico</a:t>
                      </a:r>
                    </a:p>
                  </a:txBody>
                  <a:tcPr anchor="ctr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600" b="0" dirty="0">
                          <a:solidFill>
                            <a:srgbClr val="404040"/>
                          </a:solidFill>
                          <a:latin typeface="Calibri"/>
                          <a:ea typeface="Calibri"/>
                          <a:cs typeface="Calibri"/>
                        </a:rPr>
                        <a:t>Zichtbare graffiti op leuning: negatief voor politiek/maatschappelijk beeld</a:t>
                      </a: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899067"/>
                  </a:ext>
                </a:extLst>
              </a:tr>
            </a:tbl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94451540-DEAD-422D-820A-83BC3AF46CC2}"/>
              </a:ext>
            </a:extLst>
          </p:cNvPr>
          <p:cNvSpPr txBox="1"/>
          <p:nvPr/>
        </p:nvSpPr>
        <p:spPr>
          <a:xfrm>
            <a:off x="838200" y="5080000"/>
            <a:ext cx="10515600" cy="381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nl-NL" sz="1400" i="1" dirty="0">
                <a:solidFill>
                  <a:srgbClr val="606060"/>
                </a:solidFill>
                <a:latin typeface="Calibri"/>
                <a:ea typeface="Calibri"/>
                <a:cs typeface="Calibri"/>
              </a:rPr>
              <a:t>Scores lopen van 1 (verwaarloosbaar risico) tot 4 (hoog risico). De hoogste RAMSSHEEP-score bepaalt de urgentie van de maatregel.</a:t>
            </a:r>
          </a:p>
        </p:txBody>
      </p:sp>
    </p:spTree>
    <p:extLst>
      <p:ext uri="{BB962C8B-B14F-4D97-AF65-F5344CB8AC3E}">
        <p14:creationId xmlns:p14="http://schemas.microsoft.com/office/powerpoint/2010/main" val="1614629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32844D-5572-5B6B-BE1F-BA9E6402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8300"/>
            <a:ext cx="10515600" cy="660400"/>
          </a:xfrm>
        </p:spPr>
        <p:txBody>
          <a:bodyPr>
            <a:normAutofit/>
          </a:bodyPr>
          <a:lstStyle/>
          <a:p>
            <a:r>
              <a:rPr lang="nl-NL" sz="4000" dirty="0"/>
              <a:t>Kansklasse &amp; </a:t>
            </a:r>
            <a:r>
              <a:rPr lang="nl-NL" sz="4000" dirty="0" err="1"/>
              <a:t>Risicoscoreberekening</a:t>
            </a:r>
            <a:endParaRPr lang="nl-NL" sz="4000" dirty="0"/>
          </a:p>
        </p:txBody>
      </p:sp>
      <p:sp>
        <p:nvSpPr>
          <p:cNvPr id="20" name="KansHeader"/>
          <p:cNvSpPr/>
          <p:nvPr/>
        </p:nvSpPr>
        <p:spPr>
          <a:xfrm>
            <a:off x="838200" y="1206500"/>
            <a:ext cx="5181600" cy="406400"/>
          </a:xfrm>
          <a:prstGeom prst="roundRect">
            <a:avLst>
              <a:gd name="adj" fmla="val 50000"/>
            </a:avLst>
          </a:prstGeom>
          <a:solidFill>
            <a:srgbClr val="1F4E79"/>
          </a:solidFill>
          <a:ln w="0">
            <a:noFill/>
          </a:ln>
        </p:spPr>
        <p:txBody>
          <a:bodyPr wrap="square" lIns="91440" tIns="0" rIns="91440" bIns="0" anchor="ctr"/>
          <a:lstStyle/>
          <a:p>
            <a:pPr algn="ctr">
              <a:buNone/>
            </a:pPr>
            <a:r>
              <a:rPr lang="nl-NL" sz="1400" b="1" dirty="0">
                <a:solidFill>
                  <a:srgbClr val="FFFFFF"/>
                </a:solidFill>
                <a:latin typeface="Calibri"/>
              </a:rPr>
              <a:t>KANSKLASSE</a:t>
            </a:r>
          </a:p>
        </p:txBody>
      </p:sp>
      <p:sp>
        <p:nvSpPr>
          <p:cNvPr id="21" name="KansBody"/>
          <p:cNvSpPr/>
          <p:nvPr/>
        </p:nvSpPr>
        <p:spPr>
          <a:xfrm>
            <a:off x="838200" y="1714500"/>
            <a:ext cx="5181600" cy="3683000"/>
          </a:xfrm>
          <a:prstGeom prst="roundRect">
            <a:avLst>
              <a:gd name="adj" fmla="val 8000"/>
            </a:avLst>
          </a:prstGeom>
          <a:solidFill>
            <a:srgbClr val="D6E4F0"/>
          </a:solidFill>
          <a:ln w="0">
            <a:noFill/>
          </a:ln>
        </p:spPr>
        <p:txBody>
          <a:bodyPr wrap="square" lIns="91440" tIns="45720" rIns="91440" bIns="45720" anchor="t"/>
          <a:lstStyle/>
          <a:p>
            <a:pPr>
              <a:buNone/>
            </a:pPr>
            <a:r>
              <a:rPr lang="nl-NL" b="1" dirty="0">
                <a:solidFill>
                  <a:srgbClr val="1F4E79"/>
                </a:solidFill>
                <a:latin typeface="Calibri"/>
              </a:rPr>
              <a:t>Hoe waarschijnlijk is het gebrek over 5 jaar?</a:t>
            </a:r>
          </a:p>
          <a:p>
            <a:pPr>
              <a:spcBef>
                <a:spcPts val="300"/>
              </a:spcBef>
              <a:buNone/>
            </a:pPr>
            <a:r>
              <a:rPr lang="nl-NL" sz="1600" dirty="0">
                <a:solidFill>
                  <a:srgbClr val="404040"/>
                </a:solidFill>
                <a:latin typeface="Calibri"/>
              </a:rPr>
              <a:t>De kansklasse geeft aan hoe groot de kans is dat een gebrek zich manifesteert of verergert binnen de planperiode.</a:t>
            </a:r>
          </a:p>
          <a:p>
            <a:pPr>
              <a:spcBef>
                <a:spcPts val="400"/>
              </a:spcBef>
              <a:buNone/>
            </a:pPr>
            <a:r>
              <a:rPr lang="nl-NL" b="1" dirty="0">
                <a:solidFill>
                  <a:srgbClr val="1F4E79"/>
                </a:solidFill>
                <a:latin typeface="Calibri"/>
              </a:rPr>
              <a:t>Score Kans</a:t>
            </a:r>
          </a:p>
          <a:p>
            <a:pPr marL="228600" indent="-228600">
              <a:spcBef>
                <a:spcPts val="150"/>
              </a:spcBef>
              <a:buFont typeface="Arial"/>
              <a:buChar char="•"/>
            </a:pPr>
            <a:r>
              <a:rPr lang="nl-NL" sz="1600" b="1" dirty="0">
                <a:solidFill>
                  <a:srgbClr val="548235"/>
                </a:solidFill>
                <a:latin typeface="Calibri"/>
              </a:rPr>
              <a:t>1</a:t>
            </a:r>
            <a:r>
              <a:rPr lang="nl-NL" sz="1600" dirty="0">
                <a:solidFill>
                  <a:srgbClr val="404040"/>
                </a:solidFill>
                <a:latin typeface="Calibri"/>
              </a:rPr>
              <a:t>  Verwaarloosbaar (&lt; 1%)</a:t>
            </a:r>
          </a:p>
          <a:p>
            <a:pPr marL="228600" indent="-228600">
              <a:spcBef>
                <a:spcPts val="150"/>
              </a:spcBef>
              <a:buFont typeface="Arial"/>
              <a:buChar char="•"/>
            </a:pPr>
            <a:r>
              <a:rPr lang="nl-NL" sz="1600" b="1" dirty="0">
                <a:solidFill>
                  <a:srgbClr val="70AD47"/>
                </a:solidFill>
                <a:latin typeface="Calibri"/>
              </a:rPr>
              <a:t>2</a:t>
            </a:r>
            <a:r>
              <a:rPr lang="nl-NL" sz="1600" dirty="0">
                <a:solidFill>
                  <a:srgbClr val="404040"/>
                </a:solidFill>
                <a:latin typeface="Calibri"/>
              </a:rPr>
              <a:t>  Onwaarschijnlijk (1–10%)</a:t>
            </a:r>
          </a:p>
          <a:p>
            <a:pPr marL="228600" indent="-228600">
              <a:spcBef>
                <a:spcPts val="150"/>
              </a:spcBef>
              <a:buFont typeface="Arial"/>
              <a:buChar char="•"/>
            </a:pPr>
            <a:r>
              <a:rPr lang="nl-NL" sz="1600" b="1" dirty="0">
                <a:solidFill>
                  <a:srgbClr val="FFC000"/>
                </a:solidFill>
                <a:latin typeface="Calibri"/>
              </a:rPr>
              <a:t>3</a:t>
            </a:r>
            <a:r>
              <a:rPr lang="nl-NL" sz="1600" dirty="0">
                <a:solidFill>
                  <a:srgbClr val="404040"/>
                </a:solidFill>
                <a:latin typeface="Calibri"/>
              </a:rPr>
              <a:t>  Mogelijk (10–50%)</a:t>
            </a:r>
          </a:p>
          <a:p>
            <a:pPr marL="228600" indent="-228600">
              <a:spcBef>
                <a:spcPts val="150"/>
              </a:spcBef>
              <a:buFont typeface="Arial"/>
              <a:buChar char="•"/>
            </a:pPr>
            <a:r>
              <a:rPr lang="nl-NL" sz="1600" b="1" dirty="0">
                <a:solidFill>
                  <a:srgbClr val="ED7D31"/>
                </a:solidFill>
                <a:latin typeface="Calibri"/>
              </a:rPr>
              <a:t>4</a:t>
            </a:r>
            <a:r>
              <a:rPr lang="nl-NL" sz="1600" dirty="0">
                <a:solidFill>
                  <a:srgbClr val="404040"/>
                </a:solidFill>
                <a:latin typeface="Calibri"/>
              </a:rPr>
              <a:t>  Waarschijnlijk (50–90%)</a:t>
            </a:r>
          </a:p>
          <a:p>
            <a:pPr marL="228600" indent="-228600">
              <a:spcBef>
                <a:spcPts val="150"/>
              </a:spcBef>
              <a:buFont typeface="Arial"/>
              <a:buChar char="•"/>
            </a:pPr>
            <a:r>
              <a:rPr lang="nl-NL" sz="1600" b="1" dirty="0">
                <a:solidFill>
                  <a:srgbClr val="FF0000"/>
                </a:solidFill>
                <a:latin typeface="Calibri"/>
              </a:rPr>
              <a:t>5</a:t>
            </a:r>
            <a:r>
              <a:rPr lang="nl-NL" sz="1600" dirty="0">
                <a:solidFill>
                  <a:srgbClr val="404040"/>
                </a:solidFill>
                <a:latin typeface="Calibri"/>
              </a:rPr>
              <a:t>  Vrijwel zeker (&gt; 90%)</a:t>
            </a:r>
          </a:p>
        </p:txBody>
      </p:sp>
      <p:sp>
        <p:nvSpPr>
          <p:cNvPr id="22" name="ScoreHeader"/>
          <p:cNvSpPr/>
          <p:nvPr/>
        </p:nvSpPr>
        <p:spPr>
          <a:xfrm>
            <a:off x="6350000" y="1206500"/>
            <a:ext cx="5181600" cy="406400"/>
          </a:xfrm>
          <a:prstGeom prst="roundRect">
            <a:avLst>
              <a:gd name="adj" fmla="val 50000"/>
            </a:avLst>
          </a:prstGeom>
          <a:solidFill>
            <a:srgbClr val="FFD65E"/>
          </a:solidFill>
          <a:ln w="0">
            <a:noFill/>
          </a:ln>
        </p:spPr>
        <p:txBody>
          <a:bodyPr wrap="square" lIns="91440" tIns="0" rIns="91440" bIns="0" anchor="ctr"/>
          <a:lstStyle/>
          <a:p>
            <a:pPr algn="ctr">
              <a:buNone/>
            </a:pPr>
            <a:r>
              <a:rPr lang="nl-NL" sz="1400" b="1" dirty="0">
                <a:solidFill>
                  <a:srgbClr val="FFFFFF"/>
                </a:solidFill>
                <a:latin typeface="Calibri"/>
              </a:rPr>
              <a:t>SCOREBEREKENING</a:t>
            </a:r>
          </a:p>
        </p:txBody>
      </p:sp>
      <p:sp>
        <p:nvSpPr>
          <p:cNvPr id="23" name="ScoreBody"/>
          <p:cNvSpPr/>
          <p:nvPr/>
        </p:nvSpPr>
        <p:spPr>
          <a:xfrm>
            <a:off x="6350000" y="1714500"/>
            <a:ext cx="5181600" cy="3683000"/>
          </a:xfrm>
          <a:prstGeom prst="roundRect">
            <a:avLst>
              <a:gd name="adj" fmla="val 8000"/>
            </a:avLst>
          </a:prstGeom>
          <a:solidFill>
            <a:srgbClr val="F9CF7B"/>
          </a:solidFill>
          <a:ln w="0">
            <a:noFill/>
          </a:ln>
        </p:spPr>
        <p:txBody>
          <a:bodyPr wrap="square" lIns="91440" tIns="45720" rIns="91440" bIns="45720" anchor="t"/>
          <a:lstStyle/>
          <a:p>
            <a:pPr>
              <a:buNone/>
            </a:pPr>
            <a:r>
              <a:rPr lang="nl-NL" b="1" dirty="0">
                <a:solidFill>
                  <a:srgbClr val="275DC2"/>
                </a:solidFill>
                <a:latin typeface="Calibri"/>
              </a:rPr>
              <a:t>Van gebrek naar risicoscore</a:t>
            </a:r>
          </a:p>
          <a:p>
            <a:pPr>
              <a:spcBef>
                <a:spcPts val="300"/>
              </a:spcBef>
              <a:buNone/>
            </a:pPr>
            <a:r>
              <a:rPr lang="nl-NL" sz="1600" dirty="0">
                <a:solidFill>
                  <a:srgbClr val="275DC2"/>
                </a:solidFill>
                <a:latin typeface="Calibri"/>
              </a:rPr>
              <a:t>Per gebrek wordt de risicoscore als volgt bepaald:</a:t>
            </a:r>
          </a:p>
          <a:p>
            <a:pPr>
              <a:spcBef>
                <a:spcPts val="400"/>
              </a:spcBef>
              <a:buNone/>
            </a:pPr>
            <a:r>
              <a:rPr lang="nl-NL" b="1" dirty="0">
                <a:solidFill>
                  <a:srgbClr val="275DC2"/>
                </a:solidFill>
                <a:latin typeface="Calibri"/>
              </a:rPr>
              <a:t>Risico = Kans × Gevolg</a:t>
            </a:r>
          </a:p>
          <a:p>
            <a:pPr>
              <a:spcBef>
                <a:spcPts val="300"/>
              </a:spcBef>
              <a:buNone/>
            </a:pPr>
            <a:r>
              <a:rPr lang="nl-NL" sz="1600" dirty="0">
                <a:solidFill>
                  <a:srgbClr val="275DC2"/>
                </a:solidFill>
                <a:latin typeface="Calibri"/>
              </a:rPr>
              <a:t>Waarbij:</a:t>
            </a:r>
          </a:p>
          <a:p>
            <a:pPr marL="228600" indent="-228600">
              <a:spcBef>
                <a:spcPts val="150"/>
              </a:spcBef>
              <a:buFont typeface="Arial"/>
              <a:buChar char="•"/>
            </a:pPr>
            <a:r>
              <a:rPr lang="nl-NL" sz="1600" b="1" dirty="0">
                <a:solidFill>
                  <a:srgbClr val="275DC2"/>
                </a:solidFill>
                <a:latin typeface="Calibri"/>
              </a:rPr>
              <a:t>Kans</a:t>
            </a:r>
            <a:r>
              <a:rPr lang="nl-NL" sz="1600" dirty="0">
                <a:solidFill>
                  <a:srgbClr val="275DC2"/>
                </a:solidFill>
                <a:latin typeface="Calibri"/>
              </a:rPr>
              <a:t> = kansklasse (1–5)</a:t>
            </a:r>
          </a:p>
          <a:p>
            <a:pPr marL="228600" indent="-228600">
              <a:spcBef>
                <a:spcPts val="150"/>
              </a:spcBef>
              <a:buFont typeface="Arial"/>
              <a:buChar char="•"/>
            </a:pPr>
            <a:r>
              <a:rPr lang="nl-NL" sz="1600" b="1" dirty="0">
                <a:solidFill>
                  <a:srgbClr val="275DC2"/>
                </a:solidFill>
                <a:latin typeface="Calibri"/>
              </a:rPr>
              <a:t>Gevolg</a:t>
            </a:r>
            <a:r>
              <a:rPr lang="nl-NL" sz="1600" dirty="0">
                <a:solidFill>
                  <a:srgbClr val="275DC2"/>
                </a:solidFill>
                <a:latin typeface="Calibri"/>
              </a:rPr>
              <a:t> = hoogste RAMSSHEEP-score (1–4)</a:t>
            </a:r>
          </a:p>
          <a:p>
            <a:pPr>
              <a:spcBef>
                <a:spcPts val="400"/>
              </a:spcBef>
              <a:buNone/>
            </a:pPr>
            <a:r>
              <a:rPr lang="nl-NL" b="1" dirty="0">
                <a:solidFill>
                  <a:srgbClr val="275DC2"/>
                </a:solidFill>
                <a:latin typeface="Calibri"/>
              </a:rPr>
              <a:t>Voorbeeld</a:t>
            </a:r>
          </a:p>
          <a:p>
            <a:pPr>
              <a:spcBef>
                <a:spcPts val="200"/>
              </a:spcBef>
              <a:buNone/>
            </a:pPr>
            <a:r>
              <a:rPr lang="nl-NL" sz="1600" dirty="0">
                <a:solidFill>
                  <a:srgbClr val="275DC2"/>
                </a:solidFill>
                <a:latin typeface="Calibri"/>
              </a:rPr>
              <a:t>Betonschade aan ligger:</a:t>
            </a:r>
          </a:p>
          <a:p>
            <a:pPr marL="228600" indent="-228600">
              <a:spcBef>
                <a:spcPts val="100"/>
              </a:spcBef>
              <a:buFont typeface="Arial"/>
              <a:buChar char="•"/>
            </a:pPr>
            <a:r>
              <a:rPr lang="nl-NL" sz="1600" dirty="0">
                <a:solidFill>
                  <a:srgbClr val="275DC2"/>
                </a:solidFill>
                <a:latin typeface="Calibri"/>
              </a:rPr>
              <a:t>Safety =</a:t>
            </a:r>
            <a:r>
              <a:rPr lang="nl-NL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nl-NL" sz="16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4</a:t>
            </a:r>
            <a:r>
              <a:rPr lang="nl-NL" sz="16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 </a:t>
            </a:r>
            <a:r>
              <a:rPr lang="nl-NL" sz="1600" dirty="0">
                <a:solidFill>
                  <a:srgbClr val="275DC2"/>
                </a:solidFill>
                <a:latin typeface="Calibri"/>
              </a:rPr>
              <a:t>(hoogste) → Gevolg = 4</a:t>
            </a:r>
          </a:p>
          <a:p>
            <a:pPr marL="228600" indent="-228600">
              <a:spcBef>
                <a:spcPts val="100"/>
              </a:spcBef>
              <a:buFont typeface="Arial"/>
              <a:buChar char="•"/>
            </a:pPr>
            <a:r>
              <a:rPr lang="nl-NL" sz="1600" dirty="0">
                <a:solidFill>
                  <a:srgbClr val="275DC2"/>
                </a:solidFill>
                <a:latin typeface="Calibri"/>
              </a:rPr>
              <a:t>Kansklasse = </a:t>
            </a:r>
            <a:r>
              <a:rPr lang="nl-NL" sz="1600" b="1" dirty="0">
                <a:solidFill>
                  <a:srgbClr val="FFFF00"/>
                </a:solidFill>
                <a:latin typeface="Calibri"/>
              </a:rPr>
              <a:t>3</a:t>
            </a:r>
            <a:r>
              <a:rPr lang="nl-NL" sz="1600" dirty="0">
                <a:solidFill>
                  <a:srgbClr val="FFFF00"/>
                </a:solidFill>
                <a:latin typeface="Calibri"/>
              </a:rPr>
              <a:t> </a:t>
            </a:r>
            <a:r>
              <a:rPr lang="nl-NL" sz="1600" dirty="0">
                <a:solidFill>
                  <a:srgbClr val="275DC2"/>
                </a:solidFill>
                <a:latin typeface="Calibri"/>
              </a:rPr>
              <a:t>(mogelijk)</a:t>
            </a:r>
          </a:p>
          <a:p>
            <a:pPr marL="228600" indent="-228600">
              <a:spcBef>
                <a:spcPts val="100"/>
              </a:spcBef>
              <a:buFont typeface="Arial"/>
              <a:buChar char="•"/>
            </a:pPr>
            <a:r>
              <a:rPr lang="nl-NL" sz="1600" b="1" dirty="0">
                <a:solidFill>
                  <a:srgbClr val="275DC2"/>
                </a:solidFill>
                <a:latin typeface="Calibri"/>
              </a:rPr>
              <a:t>Risico = 3 × 4 = 12</a:t>
            </a:r>
          </a:p>
        </p:txBody>
      </p:sp>
      <p:sp>
        <p:nvSpPr>
          <p:cNvPr id="24" name="BottomBar"/>
          <p:cNvSpPr/>
          <p:nvPr/>
        </p:nvSpPr>
        <p:spPr>
          <a:xfrm>
            <a:off x="838200" y="5524500"/>
            <a:ext cx="10515600" cy="457200"/>
          </a:xfrm>
          <a:prstGeom prst="roundRect">
            <a:avLst>
              <a:gd name="adj" fmla="val 8000"/>
            </a:avLst>
          </a:prstGeom>
          <a:solidFill>
            <a:srgbClr val="1F4E79"/>
          </a:solidFill>
          <a:ln w="0">
            <a:noFill/>
          </a:ln>
        </p:spPr>
        <p:txBody>
          <a:bodyPr wrap="square" lIns="91440" tIns="45720" rIns="91440" bIns="45720" anchor="ctr"/>
          <a:lstStyle/>
          <a:p>
            <a:pPr algn="ctr">
              <a:buNone/>
            </a:pPr>
            <a:r>
              <a:rPr lang="nl-NL" sz="1600" b="1" dirty="0">
                <a:solidFill>
                  <a:srgbClr val="FFFFFF"/>
                </a:solidFill>
                <a:latin typeface="Calibri"/>
              </a:rPr>
              <a:t>Risicoscore en Conditiescore zijn nu indicatief voor het wijzigen van de planjaren van maatregelen.</a:t>
            </a:r>
          </a:p>
        </p:txBody>
      </p:sp>
    </p:spTree>
    <p:extLst>
      <p:ext uri="{BB962C8B-B14F-4D97-AF65-F5344CB8AC3E}">
        <p14:creationId xmlns:p14="http://schemas.microsoft.com/office/powerpoint/2010/main" val="684405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914A10-02F3-EC52-2E7D-D9C0E64B0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9444"/>
          </a:xfrm>
        </p:spPr>
        <p:txBody>
          <a:bodyPr anchor="ctr">
            <a:normAutofit/>
          </a:bodyPr>
          <a:lstStyle/>
          <a:p>
            <a:r>
              <a:rPr lang="nl-NL" dirty="0"/>
              <a:t>Tot zover het theoretisch kader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D6C60A-B8E7-DE51-961C-3506DE0EFA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0201"/>
            <a:ext cx="5292090" cy="4576762"/>
          </a:xfrm>
        </p:spPr>
        <p:txBody>
          <a:bodyPr>
            <a:normAutofit/>
          </a:bodyPr>
          <a:lstStyle/>
          <a:p>
            <a:r>
              <a:rPr lang="nl-NL" dirty="0"/>
              <a:t>Hoe wordt dit toegepast in de praktijk en met </a:t>
            </a:r>
            <a:r>
              <a:rPr lang="nl-NL" dirty="0" err="1"/>
              <a:t>gisib</a:t>
            </a:r>
            <a:r>
              <a:rPr lang="nl-NL" dirty="0"/>
              <a:t> als facilitator?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DFB2664-59C7-1B56-AAE0-26D5EDA82C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30" r="13085" b="-3"/>
          <a:stretch>
            <a:fillRect/>
          </a:stretch>
        </p:blipFill>
        <p:spPr>
          <a:xfrm>
            <a:off x="6320790" y="1600201"/>
            <a:ext cx="5292090" cy="45767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050631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DG Groep">
      <a:dk1>
        <a:srgbClr val="060E1D"/>
      </a:dk1>
      <a:lt1>
        <a:sysClr val="window" lastClr="FFFFFF"/>
      </a:lt1>
      <a:dk2>
        <a:srgbClr val="265CC1"/>
      </a:dk2>
      <a:lt2>
        <a:srgbClr val="FFC421"/>
      </a:lt2>
      <a:accent1>
        <a:srgbClr val="265CC1"/>
      </a:accent1>
      <a:accent2>
        <a:srgbClr val="FFC421"/>
      </a:accent2>
      <a:accent3>
        <a:srgbClr val="060E1D"/>
      </a:accent3>
      <a:accent4>
        <a:srgbClr val="82A2DC"/>
      </a:accent4>
      <a:accent5>
        <a:srgbClr val="9CD2A0"/>
      </a:accent5>
      <a:accent6>
        <a:srgbClr val="F9CF7B"/>
      </a:accent6>
      <a:hlink>
        <a:srgbClr val="265CC1"/>
      </a:hlink>
      <a:folHlink>
        <a:srgbClr val="FFC421"/>
      </a:folHlink>
    </a:clrScheme>
    <a:fontScheme name="Custom 1">
      <a:majorFont>
        <a:latin typeface="Univers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D65E"/>
        </a:solidFill>
        <a:ln>
          <a:solidFill>
            <a:srgbClr val="FFD65E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1" id="{F55FFE3E-0BC3-4B26-B72E-4CF833B5A078}" vid="{7C9B161F-944B-4D16-913B-B9FB7901C7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BEFBA15-9B49-47E7-A88A-21A589D3A874}">
  <we:reference id="WA200010001" version="1.0.0.1" store="Omex" storeType="OMEX"/>
  <we:alternateReferences>
    <we:reference id="WA200010001" version="1.0.0.1" store="WA200010001" storeType="OMEX"/>
  </we:alternateReferences>
  <we:properties>
    <we:property name="Office.AutoShowTaskpaneWithDocument" value="true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50098D7107CF42BBF59387AE4F3FB2" ma:contentTypeVersion="5" ma:contentTypeDescription="Create a new document." ma:contentTypeScope="" ma:versionID="2a2a6b80173f49df94fc9905953cd739">
  <xsd:schema xmlns:xsd="http://www.w3.org/2001/XMLSchema" xmlns:xs="http://www.w3.org/2001/XMLSchema" xmlns:p="http://schemas.microsoft.com/office/2006/metadata/properties" xmlns:ns3="b10ff9af-12b0-4ef3-88d5-ea90c8fb7291" targetNamespace="http://schemas.microsoft.com/office/2006/metadata/properties" ma:root="true" ma:fieldsID="c636a1773339fc099f835c7a06db291d" ns3:_="">
    <xsd:import namespace="b10ff9af-12b0-4ef3-88d5-ea90c8fb7291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0ff9af-12b0-4ef3-88d5-ea90c8fb7291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10ff9af-12b0-4ef3-88d5-ea90c8fb7291" xsi:nil="true"/>
  </documentManagement>
</p:properties>
</file>

<file path=customXml/itemProps1.xml><?xml version="1.0" encoding="utf-8"?>
<ds:datastoreItem xmlns:ds="http://schemas.openxmlformats.org/officeDocument/2006/customXml" ds:itemID="{D889908C-60C1-461B-89FA-D9DD04C216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0ff9af-12b0-4ef3-88d5-ea90c8fb72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F58C0E8-2F05-4C72-BD3B-212620064F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78CE8E-B3BB-4CE7-A55C-DA207F4B49ED}">
  <ds:schemaRefs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b10ff9af-12b0-4ef3-88d5-ea90c8fb7291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Presentatie_template</Template>
  <TotalTime>868</TotalTime>
  <Words>1247</Words>
  <Application>Microsoft Office PowerPoint</Application>
  <PresentationFormat>Breedbeeld</PresentationFormat>
  <Paragraphs>225</Paragraphs>
  <Slides>19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6" baseType="lpstr">
      <vt:lpstr>Aptos</vt:lpstr>
      <vt:lpstr>Arial</vt:lpstr>
      <vt:lpstr>Calibri</vt:lpstr>
      <vt:lpstr>Times New Roman</vt:lpstr>
      <vt:lpstr>Univers Condensed</vt:lpstr>
      <vt:lpstr>Wingdings</vt:lpstr>
      <vt:lpstr>Kantoorthema</vt:lpstr>
      <vt:lpstr> Van inspectie naar sturing</vt:lpstr>
      <vt:lpstr>INTRODUCTIE</vt:lpstr>
      <vt:lpstr>PowerPoint-presentatie</vt:lpstr>
      <vt:lpstr>Kunstwerken: van inspectie naar sturing</vt:lpstr>
      <vt:lpstr>NEN-2767-4 voor kunstwerken op hoofdlijnen</vt:lpstr>
      <vt:lpstr>NEN-2767-4 voor kunstwerken op hoofdlijnen</vt:lpstr>
      <vt:lpstr>Risicoscore (RAMSSHEEP)</vt:lpstr>
      <vt:lpstr>Kansklasse &amp; Risicoscoreberekening</vt:lpstr>
      <vt:lpstr>Tot zover het theoretisch kader</vt:lpstr>
      <vt:lpstr>Rapportages met inspectieresultaten</vt:lpstr>
      <vt:lpstr>Kunstwerken: van inspectie naar sturing</vt:lpstr>
      <vt:lpstr>Rapportages met inspectieresultaten</vt:lpstr>
      <vt:lpstr>Wegbeheer als inspiratie</vt:lpstr>
      <vt:lpstr>De visie</vt:lpstr>
      <vt:lpstr>Kunstwerkenbeheer regisseren met gisib</vt:lpstr>
      <vt:lpstr>Kunstwerkenbeheer regisseren met gisib</vt:lpstr>
      <vt:lpstr>Uitvoering en toezicht</vt:lpstr>
      <vt:lpstr>Wat is daarvoor nodig?</vt:lpstr>
      <vt:lpstr>Vragen?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Robin Rijlaarsdam</dc:creator>
  <cp:lastModifiedBy>Lieke van den Heuvel</cp:lastModifiedBy>
  <cp:revision>17</cp:revision>
  <dcterms:created xsi:type="dcterms:W3CDTF">2026-03-13T11:38:34Z</dcterms:created>
  <dcterms:modified xsi:type="dcterms:W3CDTF">2026-03-18T19:28:10Z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0x0101007050098D7107CF42BBF59387AE4F3FB2</vt:lpwstr>
  </property>
</Properties>
</file>