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2" r:id="rId3"/>
    <p:sldId id="257" r:id="rId4"/>
    <p:sldId id="263" r:id="rId5"/>
    <p:sldId id="268" r:id="rId6"/>
    <p:sldId id="269" r:id="rId7"/>
    <p:sldId id="267" r:id="rId8"/>
    <p:sldId id="270" r:id="rId9"/>
    <p:sldId id="271" r:id="rId10"/>
    <p:sldId id="272" r:id="rId11"/>
    <p:sldId id="273" r:id="rId12"/>
    <p:sldId id="258" r:id="rId13"/>
    <p:sldId id="274" r:id="rId14"/>
    <p:sldId id="275" r:id="rId15"/>
    <p:sldId id="27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E1D"/>
    <a:srgbClr val="FFD65E"/>
    <a:srgbClr val="275DC2"/>
    <a:srgbClr val="82A2DC"/>
    <a:srgbClr val="F9CF7B"/>
    <a:srgbClr val="9CD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0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F3DDCAF-32DC-7623-5C4D-CBADB80F82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2AE70-3AC5-688E-EF83-AD02D79D3C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7377D-5074-46C7-9FE7-2A452DB01B9B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F68AA1-D920-07D1-286B-A07F5A020C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050B0-4F4C-67A0-88E8-3833B802E8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29DF1-62D4-4C50-96F3-644DA7E946D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56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33768-8120-4DDA-8E5D-372596F628B6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B7A56-5618-472A-9705-D382401594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18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987CF63-10F5-B50D-5D7C-427C0A9428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747358" cy="6786245"/>
          </a:xfrm>
          <a:noFill/>
          <a:ln>
            <a:solidFill>
              <a:srgbClr val="275DC2"/>
            </a:solidFill>
          </a:ln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08945" y="2358129"/>
            <a:ext cx="7583055" cy="934568"/>
          </a:xfrm>
          <a:solidFill>
            <a:schemeClr val="bg1"/>
          </a:solidFill>
        </p:spPr>
        <p:txBody>
          <a:bodyPr rIns="396000" numCol="1" anchor="ctr" anchorCtr="0">
            <a:noAutofit/>
          </a:bodyPr>
          <a:lstStyle>
            <a:lvl1pPr algn="l">
              <a:defRPr sz="3000"/>
            </a:lvl1pPr>
          </a:lstStyle>
          <a:p>
            <a:r>
              <a:rPr lang="nl-NL" dirty="0"/>
              <a:t>KLIKKEN OM DE T</a:t>
            </a:r>
            <a:r>
              <a:rPr lang="en-US" dirty="0"/>
              <a:t>ITEL TE BEWERKEN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08945" y="3290622"/>
            <a:ext cx="5138413" cy="549363"/>
          </a:xfrm>
          <a:solidFill>
            <a:srgbClr val="060E1D">
              <a:alpha val="80000"/>
            </a:srgbClr>
          </a:solidFill>
        </p:spPr>
        <p:txBody>
          <a:bodyPr rIns="288000" anchor="ctr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Univers Condensed" panose="020B050602020205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Maand 20XX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3957A7-85AA-A314-0B35-F0F8A21A1D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786245"/>
            <a:ext cx="12192000" cy="71755"/>
          </a:xfrm>
          <a:prstGeom prst="rect">
            <a:avLst/>
          </a:prstGeom>
          <a:gradFill flip="none" rotWithShape="1">
            <a:gsLst>
              <a:gs pos="48000">
                <a:srgbClr val="82A2DC"/>
              </a:gs>
              <a:gs pos="23000">
                <a:srgbClr val="F9CF7B"/>
              </a:gs>
              <a:gs pos="75000">
                <a:srgbClr val="9CD2A0"/>
              </a:gs>
            </a:gsLst>
            <a:lin ang="0" scaled="1"/>
            <a:tileRect/>
          </a:gra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C0561F-7CD3-92E9-77B3-3A43F770E5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665" y="273867"/>
            <a:ext cx="1720027" cy="60346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83BE318-2C5C-0A3A-42CC-BBBEB67B225D}"/>
              </a:ext>
            </a:extLst>
          </p:cNvPr>
          <p:cNvSpPr/>
          <p:nvPr userDrawn="1"/>
        </p:nvSpPr>
        <p:spPr>
          <a:xfrm>
            <a:off x="9747358" y="3290623"/>
            <a:ext cx="2444642" cy="72000"/>
          </a:xfrm>
          <a:prstGeom prst="rect">
            <a:avLst/>
          </a:prstGeom>
          <a:solidFill>
            <a:srgbClr val="FFD65E"/>
          </a:solidFill>
          <a:ln>
            <a:solidFill>
              <a:srgbClr val="FFD6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231EE73-1F1C-F573-EC31-E25957D55FA3}"/>
              </a:ext>
            </a:extLst>
          </p:cNvPr>
          <p:cNvSpPr txBox="1">
            <a:spLocks/>
          </p:cNvSpPr>
          <p:nvPr userDrawn="1"/>
        </p:nvSpPr>
        <p:spPr>
          <a:xfrm>
            <a:off x="9798397" y="6198777"/>
            <a:ext cx="2340047" cy="537883"/>
          </a:xfrm>
          <a:prstGeom prst="rect">
            <a:avLst/>
          </a:prstGeom>
        </p:spPr>
        <p:txBody>
          <a:bodyPr rtlCol="0"/>
          <a:lstStyle>
            <a:defPPr rtl="0"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400" b="1" dirty="0">
                <a:solidFill>
                  <a:srgbClr val="FFD65E"/>
                </a:solidFill>
                <a:latin typeface="Univers Condensed" panose="020B0506020202050204" pitchFamily="34" charset="0"/>
              </a:rPr>
              <a:t>Een leefbare samenleving door efficiënte processen</a:t>
            </a:r>
          </a:p>
        </p:txBody>
      </p:sp>
    </p:spTree>
    <p:extLst>
      <p:ext uri="{BB962C8B-B14F-4D97-AF65-F5344CB8AC3E}">
        <p14:creationId xmlns:p14="http://schemas.microsoft.com/office/powerpoint/2010/main" val="324532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8" descr="Handen die een mobiele telefoon aanraken">
            <a:extLst>
              <a:ext uri="{FF2B5EF4-FFF2-40B4-BE49-F238E27FC236}">
                <a16:creationId xmlns:a16="http://schemas.microsoft.com/office/drawing/2014/main" id="{8CD3E980-8438-F751-AEAA-08138B6033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88656" y="-101"/>
            <a:ext cx="5903344" cy="61852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413" y="1253331"/>
            <a:ext cx="5601150" cy="4351338"/>
          </a:xfrm>
        </p:spPr>
        <p:txBody>
          <a:bodyPr anchor="ctr" anchorCtr="0">
            <a:normAutofit/>
          </a:bodyPr>
          <a:lstStyle>
            <a:lvl1pPr>
              <a:defRPr sz="20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3BAC-5BCE-4CC0-938F-97196920F2D6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48933C4-C291-B9BA-4F20-5C2E47E870EA}"/>
              </a:ext>
            </a:extLst>
          </p:cNvPr>
          <p:cNvSpPr txBox="1">
            <a:spLocks/>
          </p:cNvSpPr>
          <p:nvPr userDrawn="1"/>
        </p:nvSpPr>
        <p:spPr>
          <a:xfrm>
            <a:off x="6410036" y="2875714"/>
            <a:ext cx="5781964" cy="9345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396000" bIns="45720" numCol="1" rtlCol="0" anchor="ctr" anchorCtr="0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0" dirty="0">
                <a:solidFill>
                  <a:srgbClr val="060E1D"/>
                </a:solidFill>
                <a:latin typeface="Univers Condensed" panose="020B0506020202050204" pitchFamily="34" charset="0"/>
              </a:rPr>
              <a:t>AGENDA</a:t>
            </a:r>
            <a:endParaRPr lang="en-US" b="0" dirty="0">
              <a:solidFill>
                <a:srgbClr val="060E1D"/>
              </a:solidFill>
              <a:latin typeface="Univers Condensed" panose="020B050602020205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2AF78DC-45AE-524E-9BC1-5436AEF39CA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837893" y="3810282"/>
            <a:ext cx="3354107" cy="549363"/>
          </a:xfrm>
          <a:solidFill>
            <a:srgbClr val="060E1D">
              <a:alpha val="80000"/>
            </a:srgbClr>
          </a:solidFill>
        </p:spPr>
        <p:txBody>
          <a:bodyPr rIns="288000" anchor="ctr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Univers Condensed" panose="020B050602020205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MMMMM JJJJ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5FE340-55EA-B3B1-E18D-631B5F25FE90}"/>
              </a:ext>
            </a:extLst>
          </p:cNvPr>
          <p:cNvSpPr/>
          <p:nvPr userDrawn="1"/>
        </p:nvSpPr>
        <p:spPr>
          <a:xfrm>
            <a:off x="6414900" y="3820011"/>
            <a:ext cx="2412000" cy="72000"/>
          </a:xfrm>
          <a:prstGeom prst="rect">
            <a:avLst/>
          </a:prstGeom>
          <a:solidFill>
            <a:srgbClr val="FFD65E"/>
          </a:solidFill>
          <a:ln>
            <a:solidFill>
              <a:srgbClr val="FFD6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6408804-13B6-3CD6-51A0-BFF0FB298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06" y="6409527"/>
            <a:ext cx="1297469" cy="28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02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lerdia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jdelijke aanduiding voor afbeelding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7" cy="6173623"/>
          </a:xfrm>
          <a:noFill/>
          <a:ln>
            <a:solidFill>
              <a:srgbClr val="275DC2"/>
            </a:solidFill>
          </a:ln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nl-NL" dirty="0"/>
              <a:t>Hier uw foto invoegen of </a:t>
            </a:r>
            <a:br>
              <a:rPr lang="nl-NL" dirty="0"/>
            </a:br>
            <a:r>
              <a:rPr lang="nl-NL" dirty="0"/>
              <a:t>slepen en neerzetten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>
            <a:noAutofit/>
          </a:bodyPr>
          <a:lstStyle>
            <a:lvl1pPr>
              <a:defRPr sz="4000" b="0" spc="0">
                <a:solidFill>
                  <a:srgbClr val="060E1D"/>
                </a:solidFill>
                <a:latin typeface="Univers Condensed" panose="020B0506020202050204" pitchFamily="34" charset="0"/>
              </a:defRPr>
            </a:lvl1pPr>
          </a:lstStyle>
          <a:p>
            <a:pPr rtl="0"/>
            <a:r>
              <a:rPr lang="nl-NL" dirty="0"/>
              <a:t>Klikken om sectieverdeler te bewerken</a:t>
            </a:r>
          </a:p>
        </p:txBody>
      </p:sp>
      <p:sp>
        <p:nvSpPr>
          <p:cNvPr id="7" name="Subtitel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  <a:latin typeface="Univers Condensed" panose="020B0506020202050204" pitchFamily="34" charset="0"/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dirty="0"/>
              <a:t>Klik om de subtitelstijl van het model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72000"/>
          </a:xfrm>
          <a:prstGeom prst="rect">
            <a:avLst/>
          </a:prstGeom>
          <a:solidFill>
            <a:srgbClr val="FFD65E"/>
          </a:solidFill>
          <a:ln>
            <a:solidFill>
              <a:srgbClr val="FFD6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nl-NL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nl-NL" smtClean="0"/>
              <a:pPr rtl="0"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291A783-99CF-D7AD-4462-1D4083240C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06" y="6409527"/>
            <a:ext cx="1297469" cy="28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9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5944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l-NL" dirty="0"/>
              <a:t>Klikken om paginatitel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1"/>
            <a:ext cx="10774680" cy="4576762"/>
          </a:xfrm>
        </p:spPr>
        <p:txBody>
          <a:bodyPr>
            <a:normAutofit/>
          </a:bodyPr>
          <a:lstStyle>
            <a:lvl1pPr marL="228600" indent="-228600">
              <a:buClr>
                <a:srgbClr val="060E1D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685800" indent="-228600">
              <a:buClr>
                <a:srgbClr val="060E1D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>
              <a:buClr>
                <a:srgbClr val="060E1D"/>
              </a:buCl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35" name="Rechthoek 7">
            <a:extLst>
              <a:ext uri="{FF2B5EF4-FFF2-40B4-BE49-F238E27FC236}">
                <a16:creationId xmlns:a16="http://schemas.microsoft.com/office/drawing/2014/main" id="{CBF1D893-9AA0-C41D-A5B4-626274C290CF}"/>
              </a:ext>
            </a:extLst>
          </p:cNvPr>
          <p:cNvSpPr/>
          <p:nvPr userDrawn="1"/>
        </p:nvSpPr>
        <p:spPr>
          <a:xfrm>
            <a:off x="838200" y="1396020"/>
            <a:ext cx="2411412" cy="72000"/>
          </a:xfrm>
          <a:prstGeom prst="rect">
            <a:avLst/>
          </a:prstGeom>
          <a:solidFill>
            <a:srgbClr val="FFD65E"/>
          </a:solidFill>
          <a:ln>
            <a:solidFill>
              <a:srgbClr val="FFD6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F459779-21CF-9706-FCB5-46B32DEF8B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06" y="6409527"/>
            <a:ext cx="1297469" cy="28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06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5944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l-NL" dirty="0"/>
              <a:t>Klikken om paginatitel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14055"/>
            <a:ext cx="5181600" cy="4063491"/>
          </a:xfrm>
        </p:spPr>
        <p:txBody>
          <a:bodyPr>
            <a:normAutofit/>
          </a:bodyPr>
          <a:lstStyle>
            <a:lvl1pPr marL="285750" indent="-285750">
              <a:buClr>
                <a:srgbClr val="060E1D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742950" indent="-285750">
              <a:buClr>
                <a:srgbClr val="060E1D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14055"/>
            <a:ext cx="5181600" cy="4063492"/>
          </a:xfrm>
        </p:spPr>
        <p:txBody>
          <a:bodyPr>
            <a:normAutofit/>
          </a:bodyPr>
          <a:lstStyle>
            <a:lvl1pPr marL="228600" indent="-285750" algn="l" defTabSz="914400" rtl="0" eaLnBrk="1" latinLnBrk="0" hangingPunct="1">
              <a:lnSpc>
                <a:spcPct val="90000"/>
              </a:lnSpc>
              <a:buClr>
                <a:srgbClr val="060E1D"/>
              </a:buClr>
              <a:buFont typeface="Wingdings" panose="05000000000000000000" pitchFamily="2" charset="2"/>
              <a:buChar char="§"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5750" algn="l" defTabSz="914400" rtl="0" eaLnBrk="1" latinLnBrk="0" hangingPunct="1">
              <a:lnSpc>
                <a:spcPct val="90000"/>
              </a:lnSpc>
              <a:buClr>
                <a:srgbClr val="060E1D"/>
              </a:buClr>
              <a:buFont typeface="Wingdings" panose="05000000000000000000" pitchFamily="2" charset="2"/>
              <a:buChar char="§"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657B9F5-EC3A-CCBC-84E3-8B4F23CC3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023938"/>
            <a:ext cx="5181600" cy="360362"/>
          </a:xfrm>
        </p:spPr>
        <p:txBody>
          <a:bodyPr>
            <a:noAutofit/>
          </a:bodyPr>
          <a:lstStyle>
            <a:lvl1pPr>
              <a:buNone/>
              <a:defRPr sz="2400" b="1">
                <a:latin typeface="Univers Condensed" panose="020B0506020202050204" pitchFamily="34" charset="0"/>
              </a:defRPr>
            </a:lvl1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subtitle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B4730EDF-C6DD-6FE8-3C2B-439BBA4143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753109"/>
            <a:ext cx="5181600" cy="360362"/>
          </a:xfrm>
        </p:spPr>
        <p:txBody>
          <a:bodyPr>
            <a:noAutofit/>
          </a:bodyPr>
          <a:lstStyle>
            <a:lvl1pPr>
              <a:buNone/>
              <a:defRPr sz="1800" b="1">
                <a:latin typeface="Univers Condensed" panose="020B0506020202050204" pitchFamily="34" charset="0"/>
              </a:defRPr>
            </a:lvl1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opsommingstitel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67EF03CC-049F-6637-3528-EB63764730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1753109"/>
            <a:ext cx="5181600" cy="360362"/>
          </a:xfrm>
        </p:spPr>
        <p:txBody>
          <a:bodyPr>
            <a:noAutofit/>
          </a:bodyPr>
          <a:lstStyle>
            <a:lvl1pPr>
              <a:buNone/>
              <a:defRPr sz="1800" b="1">
                <a:latin typeface="Univers Condensed" panose="020B0506020202050204" pitchFamily="34" charset="0"/>
              </a:defRPr>
            </a:lvl1pPr>
          </a:lstStyle>
          <a:p>
            <a:pPr lvl="0"/>
            <a:r>
              <a:rPr lang="en-US" dirty="0" err="1"/>
              <a:t>Klik</a:t>
            </a:r>
            <a:r>
              <a:rPr lang="en-US" dirty="0"/>
              <a:t> om de </a:t>
            </a:r>
            <a:r>
              <a:rPr lang="en-US" dirty="0" err="1"/>
              <a:t>opsommingstitel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  <p:sp>
        <p:nvSpPr>
          <p:cNvPr id="35" name="Rechthoek 7">
            <a:extLst>
              <a:ext uri="{FF2B5EF4-FFF2-40B4-BE49-F238E27FC236}">
                <a16:creationId xmlns:a16="http://schemas.microsoft.com/office/drawing/2014/main" id="{CBF1D893-9AA0-C41D-A5B4-626274C290CF}"/>
              </a:ext>
            </a:extLst>
          </p:cNvPr>
          <p:cNvSpPr/>
          <p:nvPr userDrawn="1"/>
        </p:nvSpPr>
        <p:spPr>
          <a:xfrm>
            <a:off x="838200" y="1683382"/>
            <a:ext cx="2411412" cy="72000"/>
          </a:xfrm>
          <a:prstGeom prst="rect">
            <a:avLst/>
          </a:prstGeom>
          <a:solidFill>
            <a:srgbClr val="FFD65E"/>
          </a:solidFill>
          <a:ln>
            <a:solidFill>
              <a:srgbClr val="FFD6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nl-NL" dirty="0"/>
          </a:p>
        </p:txBody>
      </p:sp>
      <p:sp>
        <p:nvSpPr>
          <p:cNvPr id="36" name="Rechthoek 7">
            <a:extLst>
              <a:ext uri="{FF2B5EF4-FFF2-40B4-BE49-F238E27FC236}">
                <a16:creationId xmlns:a16="http://schemas.microsoft.com/office/drawing/2014/main" id="{37847965-7390-3EEC-C43C-F3E52C9F375F}"/>
              </a:ext>
            </a:extLst>
          </p:cNvPr>
          <p:cNvSpPr/>
          <p:nvPr userDrawn="1"/>
        </p:nvSpPr>
        <p:spPr>
          <a:xfrm>
            <a:off x="6163574" y="1681886"/>
            <a:ext cx="2411412" cy="72000"/>
          </a:xfrm>
          <a:prstGeom prst="rect">
            <a:avLst/>
          </a:prstGeom>
          <a:solidFill>
            <a:srgbClr val="275DC2"/>
          </a:solidFill>
          <a:ln>
            <a:solidFill>
              <a:srgbClr val="275D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75F068A-7961-AF1F-291E-2D30E62240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06" y="6409527"/>
            <a:ext cx="1297469" cy="28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2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Klikken om paginatitel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5CC1"/>
              </a:buClr>
              <a:buSzTx/>
              <a:buFont typeface="Arial" panose="020B0604020202020204" pitchFamily="34" charset="0"/>
              <a:buNone/>
              <a:tabLst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 sz="1600" dirty="0"/>
              <a:t>Subtitel</a:t>
            </a: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3BAC-5BCE-4CC0-938F-97196920F2D6}" type="slidenum">
              <a:rPr lang="en-US" smtClean="0"/>
              <a:t>‹nr.›</a:t>
            </a:fld>
            <a:endParaRPr lang="en-US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F43445D-659A-30F4-8B9F-F217BA5993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06" y="6409527"/>
            <a:ext cx="1297469" cy="28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5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3BAC-5BCE-4CC0-938F-97196920F2D6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E0EFBF1-3F64-BD16-1B9D-A28D390CBE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61165"/>
          </a:xfrm>
          <a:noFill/>
          <a:ln>
            <a:solidFill>
              <a:srgbClr val="275DC2"/>
            </a:solidFill>
          </a:ln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E6867F3-9F9F-8D36-1F44-4DB3A5BCD71C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8523857" y="5396147"/>
            <a:ext cx="3354107" cy="549363"/>
          </a:xfrm>
          <a:solidFill>
            <a:srgbClr val="060E1D">
              <a:alpha val="80000"/>
            </a:srgbClr>
          </a:solidFill>
        </p:spPr>
        <p:txBody>
          <a:bodyPr rIns="288000" anchor="ctr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Univers Condensed" panose="020B050602020205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Onderschrift bewerken</a:t>
            </a:r>
            <a:endParaRPr lang="en-US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D12DC93D-ADC8-C809-DC1C-ED5DFD0E00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4442536"/>
            <a:ext cx="5781964" cy="946553"/>
          </a:xfrm>
          <a:solidFill>
            <a:schemeClr val="bg1"/>
          </a:solidFill>
        </p:spPr>
        <p:txBody>
          <a:bodyPr lIns="252000" tIns="180000" rIns="180000" bIns="180000" rtlCol="0">
            <a:noAutofit/>
          </a:bodyPr>
          <a:lstStyle>
            <a:lvl1pPr algn="l">
              <a:defRPr sz="4000" b="0" spc="0">
                <a:solidFill>
                  <a:srgbClr val="060E1D"/>
                </a:solidFill>
                <a:latin typeface="Univers Condensed" panose="020B0506020202050204" pitchFamily="34" charset="0"/>
              </a:defRPr>
            </a:lvl1pPr>
          </a:lstStyle>
          <a:p>
            <a:pPr rtl="0"/>
            <a:r>
              <a:rPr lang="nl-NL" dirty="0"/>
              <a:t>Paginatitel bewerken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3073B5-3E96-C304-3AC0-E5B41088B7E4}"/>
              </a:ext>
            </a:extLst>
          </p:cNvPr>
          <p:cNvSpPr/>
          <p:nvPr userDrawn="1"/>
        </p:nvSpPr>
        <p:spPr>
          <a:xfrm>
            <a:off x="6096000" y="5422518"/>
            <a:ext cx="2412000" cy="71755"/>
          </a:xfrm>
          <a:prstGeom prst="rect">
            <a:avLst/>
          </a:prstGeom>
          <a:solidFill>
            <a:srgbClr val="FFD65E"/>
          </a:solidFill>
          <a:ln>
            <a:solidFill>
              <a:srgbClr val="FFD6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82F050F-A231-8B13-1162-B5F2142638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06" y="6409527"/>
            <a:ext cx="1297469" cy="28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8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en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3BAC-5BCE-4CC0-938F-97196920F2D6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E0EFBF1-3F64-BD16-1B9D-A28D390CBE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67887"/>
          </a:xfrm>
          <a:noFill/>
          <a:ln>
            <a:solidFill>
              <a:srgbClr val="275DC2"/>
            </a:solidFill>
          </a:ln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E6867F3-9F9F-8D36-1F44-4DB3A5BCD71C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8523857" y="3716899"/>
            <a:ext cx="3354107" cy="243274"/>
          </a:xfrm>
          <a:solidFill>
            <a:srgbClr val="060E1D">
              <a:alpha val="80000"/>
            </a:srgbClr>
          </a:solidFill>
        </p:spPr>
        <p:txBody>
          <a:bodyPr rIns="288000" anchor="ctr" anchorCtr="0"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Volledige naam</a:t>
            </a:r>
            <a:endParaRPr lang="en-US" dirty="0"/>
          </a:p>
        </p:txBody>
      </p:sp>
      <p:sp>
        <p:nvSpPr>
          <p:cNvPr id="13" name="Subtitel 2">
            <a:extLst>
              <a:ext uri="{FF2B5EF4-FFF2-40B4-BE49-F238E27FC236}">
                <a16:creationId xmlns:a16="http://schemas.microsoft.com/office/drawing/2014/main" id="{716EBD06-4283-42AF-7749-3D351D561D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23857" y="4063961"/>
            <a:ext cx="3354107" cy="243274"/>
          </a:xfrm>
          <a:solidFill>
            <a:schemeClr val="tx1">
              <a:alpha val="80000"/>
            </a:schemeClr>
          </a:solidFill>
        </p:spPr>
        <p:txBody>
          <a:bodyPr lIns="252000" tIns="180000" rIns="288000" bIns="180000" rtlCol="0" anchor="ctr" anchorCtr="0"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dirty="0"/>
              <a:t>Telefoonnummer</a:t>
            </a:r>
          </a:p>
        </p:txBody>
      </p:sp>
      <p:sp>
        <p:nvSpPr>
          <p:cNvPr id="14" name="Subtitel 2">
            <a:extLst>
              <a:ext uri="{FF2B5EF4-FFF2-40B4-BE49-F238E27FC236}">
                <a16:creationId xmlns:a16="http://schemas.microsoft.com/office/drawing/2014/main" id="{D835834A-5A91-2863-55FC-7536414671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23857" y="4408193"/>
            <a:ext cx="3343113" cy="243274"/>
          </a:xfrm>
          <a:solidFill>
            <a:schemeClr val="tx1">
              <a:alpha val="80000"/>
            </a:schemeClr>
          </a:solidFill>
        </p:spPr>
        <p:txBody>
          <a:bodyPr lIns="252000" tIns="180000" rIns="288000" bIns="180000" rtlCol="0" anchor="ctr" anchorCtr="0"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dirty="0"/>
              <a:t>E-mailadres</a:t>
            </a:r>
          </a:p>
        </p:txBody>
      </p:sp>
      <p:sp>
        <p:nvSpPr>
          <p:cNvPr id="15" name="Subtitel 2">
            <a:extLst>
              <a:ext uri="{FF2B5EF4-FFF2-40B4-BE49-F238E27FC236}">
                <a16:creationId xmlns:a16="http://schemas.microsoft.com/office/drawing/2014/main" id="{16C830C7-D3D6-09CC-A301-F45BDAED17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23857" y="4752425"/>
            <a:ext cx="3354107" cy="243274"/>
          </a:xfrm>
          <a:solidFill>
            <a:schemeClr val="tx1">
              <a:alpha val="80000"/>
            </a:schemeClr>
          </a:solidFill>
        </p:spPr>
        <p:txBody>
          <a:bodyPr lIns="252000" tIns="180000" rIns="288000" bIns="180000" rtlCol="0" anchor="ctr" anchorCtr="0"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dirty="0"/>
              <a:t>www.dggroep.nl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2F975BA-940F-C1C4-3F1E-66858FB02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766036"/>
            <a:ext cx="5781964" cy="946553"/>
          </a:xfrm>
          <a:solidFill>
            <a:schemeClr val="bg1"/>
          </a:solidFill>
        </p:spPr>
        <p:txBody>
          <a:bodyPr lIns="252000" tIns="180000" rIns="288000" bIns="180000" rtlCol="0">
            <a:noAutofit/>
          </a:bodyPr>
          <a:lstStyle>
            <a:lvl1pPr algn="r">
              <a:defRPr sz="4000" b="1" spc="0">
                <a:solidFill>
                  <a:srgbClr val="060E1D"/>
                </a:solidFill>
                <a:latin typeface="Univers Condensed" panose="020B0506020202050204" pitchFamily="34" charset="0"/>
              </a:defRPr>
            </a:lvl1pPr>
          </a:lstStyle>
          <a:p>
            <a:pPr rtl="0"/>
            <a:r>
              <a:rPr lang="nl-NL" dirty="0"/>
              <a:t>Bedankt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35BDA8-81C2-8BA9-C23C-0DBB8AD7FD8C}"/>
              </a:ext>
            </a:extLst>
          </p:cNvPr>
          <p:cNvSpPr/>
          <p:nvPr userDrawn="1"/>
        </p:nvSpPr>
        <p:spPr>
          <a:xfrm>
            <a:off x="6096000" y="3742657"/>
            <a:ext cx="2412000" cy="71755"/>
          </a:xfrm>
          <a:prstGeom prst="rect">
            <a:avLst/>
          </a:prstGeom>
          <a:solidFill>
            <a:srgbClr val="FFD65E"/>
          </a:solidFill>
          <a:ln>
            <a:solidFill>
              <a:srgbClr val="FFD6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F37F3E6-6C21-3DDC-27EF-B65463B234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06" y="6409527"/>
            <a:ext cx="1297469" cy="28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4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3BAC-5BCE-4CC0-938F-97196920F2D6}" type="slidenum">
              <a:rPr lang="en-US" smtClean="0"/>
              <a:t>‹nr.›</a:t>
            </a:fld>
            <a:endParaRPr lang="en-US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9C0598D-3FDE-E4CD-A73E-49DC9A3651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06" y="6409527"/>
            <a:ext cx="1297469" cy="28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64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noProof="0" dirty="0"/>
              <a:t>Titel presentatie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039" y="6371535"/>
            <a:ext cx="372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75DC2"/>
                </a:solidFill>
              </a:defRPr>
            </a:lvl1pPr>
          </a:lstStyle>
          <a:p>
            <a:fld id="{928D3BAC-5BCE-4CC0-938F-97196920F2D6}" type="slidenum">
              <a:rPr lang="en-US" smtClean="0"/>
              <a:pPr/>
              <a:t>‹nr.›</a:t>
            </a:fld>
            <a:endParaRPr lang="en-US" dirty="0">
              <a:solidFill>
                <a:srgbClr val="275DC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B4BB01-8B1B-AE96-01E7-905D063CE5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786245"/>
            <a:ext cx="12192000" cy="71755"/>
          </a:xfrm>
          <a:prstGeom prst="rect">
            <a:avLst/>
          </a:prstGeom>
          <a:gradFill flip="none" rotWithShape="1">
            <a:gsLst>
              <a:gs pos="48000">
                <a:srgbClr val="82A2DC"/>
              </a:gs>
              <a:gs pos="23000">
                <a:srgbClr val="F9CF7B"/>
              </a:gs>
              <a:gs pos="75000">
                <a:srgbClr val="9CD2A0"/>
              </a:gs>
            </a:gsLst>
            <a:lin ang="0" scaled="1"/>
            <a:tileRect/>
          </a:gra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3711C2-07F1-7E73-6725-D02F2AC25E3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888" y="6297963"/>
            <a:ext cx="1084740" cy="38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3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5" r:id="rId4"/>
    <p:sldLayoutId id="2147483664" r:id="rId5"/>
    <p:sldLayoutId id="2147483668" r:id="rId6"/>
    <p:sldLayoutId id="2147483674" r:id="rId7"/>
    <p:sldLayoutId id="2147483673" r:id="rId8"/>
    <p:sldLayoutId id="214748366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Univers Condensed" panose="020B05060202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60E1D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60E1D"/>
        </a:buClr>
        <a:buFont typeface="Wingdings" panose="05000000000000000000" pitchFamily="2" charset="2"/>
        <a:buChar char="§"/>
        <a:defRPr sz="2400" kern="1200">
          <a:solidFill>
            <a:srgbClr val="060E1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65CC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65CC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65CC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pletten voor gat in de Radiumstraat | Nieuwsblad">
            <a:extLst>
              <a:ext uri="{FF2B5EF4-FFF2-40B4-BE49-F238E27FC236}">
                <a16:creationId xmlns:a16="http://schemas.microsoft.com/office/drawing/2014/main" id="{08CAD47B-0226-86DC-3106-ED5667752F30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" r="212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3DD1387-FFA5-C2B3-BA25-6EBF3275BC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noProof="0" dirty="0"/>
              <a:t> Gisib en Signalen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5EE3CD6-3A3D-6C83-CA01-535C71808F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noProof="0" dirty="0"/>
              <a:t>Connect Event | 19 maart 2026</a:t>
            </a:r>
          </a:p>
        </p:txBody>
      </p:sp>
    </p:spTree>
    <p:extLst>
      <p:ext uri="{BB962C8B-B14F-4D97-AF65-F5344CB8AC3E}">
        <p14:creationId xmlns:p14="http://schemas.microsoft.com/office/powerpoint/2010/main" val="412701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4B4CA-A062-9513-0A4F-26DBE2CDC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D23F36C-AA3E-09A6-0DC4-A8593B409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Wat</a:t>
            </a:r>
            <a:r>
              <a:rPr lang="nl-NL" dirty="0"/>
              <a:t> heb je nodig voor assetdata in Signalen?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ED28B1-DE57-D28E-E9C1-258D632DA80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72225"/>
            <a:ext cx="373063" cy="365125"/>
          </a:xfrm>
        </p:spPr>
        <p:txBody>
          <a:bodyPr/>
          <a:lstStyle/>
          <a:p>
            <a:fld id="{928D3BAC-5BCE-4CC0-938F-97196920F2D6}" type="slidenum">
              <a:rPr lang="en-US" smtClean="0"/>
              <a:t>10</a:t>
            </a:fld>
            <a:endParaRPr lang="en-US"/>
          </a:p>
        </p:txBody>
      </p:sp>
      <p:sp>
        <p:nvSpPr>
          <p:cNvPr id="4" name="Tijdelijke aanduiding voor inhoud 6">
            <a:extLst>
              <a:ext uri="{FF2B5EF4-FFF2-40B4-BE49-F238E27FC236}">
                <a16:creationId xmlns:a16="http://schemas.microsoft.com/office/drawing/2014/main" id="{0E7A7BD2-F7AD-491F-475A-36B7D0BBAC1B}"/>
              </a:ext>
            </a:extLst>
          </p:cNvPr>
          <p:cNvSpPr txBox="1">
            <a:spLocks/>
          </p:cNvSpPr>
          <p:nvPr/>
        </p:nvSpPr>
        <p:spPr>
          <a:xfrm>
            <a:off x="838200" y="1600201"/>
            <a:ext cx="3811494" cy="4576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60E1D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60E1D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60E1D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65CC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65CC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nl-NL" sz="2400" b="1" dirty="0"/>
              <a:t>Inrichting in </a:t>
            </a:r>
            <a:r>
              <a:rPr lang="nl-NL" sz="2400" b="1" dirty="0" err="1"/>
              <a:t>gisib</a:t>
            </a:r>
            <a:r>
              <a:rPr lang="nl-NL" sz="2400" b="1" dirty="0"/>
              <a:t>: </a:t>
            </a:r>
          </a:p>
          <a:p>
            <a:r>
              <a:rPr lang="nl-NL" sz="2400" dirty="0"/>
              <a:t>Autorisatie op kaartlagen met assetdata – minimaal unieke ID en GUID.</a:t>
            </a:r>
          </a:p>
          <a:p>
            <a:r>
              <a:rPr lang="nl-NL" sz="2400" dirty="0"/>
              <a:t>Publicatie van kaartlagen via API of gisib </a:t>
            </a:r>
            <a:r>
              <a:rPr lang="nl-NL" sz="2400" dirty="0" err="1"/>
              <a:t>Geoserver</a:t>
            </a:r>
            <a:endParaRPr lang="nl-NL" sz="2400" dirty="0"/>
          </a:p>
          <a:p>
            <a:r>
              <a:rPr lang="nl-NL" sz="2400" dirty="0"/>
              <a:t>Configuratie in Signalen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nl-NL" sz="2800" b="1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3594B51-1C9B-41AC-2477-840B63BE6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573" y="1452282"/>
            <a:ext cx="7190749" cy="451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32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44F6A-C8C3-CEBD-479D-5A8C1069B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DA207B7-2167-1F4D-B515-809E2A796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De</a:t>
            </a:r>
            <a:r>
              <a:rPr lang="nl-NL" dirty="0"/>
              <a:t> inrichting in gisib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3C9A1-980C-D341-6604-15FF7CF6F6E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72225"/>
            <a:ext cx="373063" cy="365125"/>
          </a:xfrm>
        </p:spPr>
        <p:txBody>
          <a:bodyPr/>
          <a:lstStyle/>
          <a:p>
            <a:fld id="{928D3BAC-5BCE-4CC0-938F-97196920F2D6}" type="slidenum">
              <a:rPr lang="en-US" smtClean="0"/>
              <a:t>11</a:t>
            </a:fld>
            <a:endParaRPr lang="en-US"/>
          </a:p>
        </p:txBody>
      </p:sp>
      <p:sp>
        <p:nvSpPr>
          <p:cNvPr id="4" name="Tijdelijke aanduiding voor inhoud 6">
            <a:extLst>
              <a:ext uri="{FF2B5EF4-FFF2-40B4-BE49-F238E27FC236}">
                <a16:creationId xmlns:a16="http://schemas.microsoft.com/office/drawing/2014/main" id="{D37C91E8-B5CD-0247-921E-F0BDBE7AD0B5}"/>
              </a:ext>
            </a:extLst>
          </p:cNvPr>
          <p:cNvSpPr txBox="1">
            <a:spLocks/>
          </p:cNvSpPr>
          <p:nvPr/>
        </p:nvSpPr>
        <p:spPr>
          <a:xfrm>
            <a:off x="838200" y="1600201"/>
            <a:ext cx="3811494" cy="4576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60E1D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60E1D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60E1D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65CC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65CC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nl-NL" sz="2400" b="1" dirty="0"/>
              <a:t>Inrichting in </a:t>
            </a:r>
            <a:r>
              <a:rPr lang="nl-NL" sz="2400" b="1" dirty="0" err="1"/>
              <a:t>gisib</a:t>
            </a:r>
            <a:r>
              <a:rPr lang="nl-NL" sz="2400" b="1" dirty="0"/>
              <a:t>: </a:t>
            </a:r>
          </a:p>
          <a:p>
            <a:r>
              <a:rPr lang="nl-NL" sz="2400" dirty="0"/>
              <a:t>Een beheerobject meldingen</a:t>
            </a:r>
          </a:p>
          <a:p>
            <a:r>
              <a:rPr lang="nl-NL" sz="2400" dirty="0"/>
              <a:t>Een beslistabel statussen</a:t>
            </a:r>
          </a:p>
          <a:p>
            <a:r>
              <a:rPr lang="nl-NL" sz="2400" dirty="0" err="1"/>
              <a:t>gisib</a:t>
            </a:r>
            <a:r>
              <a:rPr lang="nl-NL" sz="2400" dirty="0"/>
              <a:t> online project(en) voor behandelaars</a:t>
            </a:r>
          </a:p>
          <a:p>
            <a:r>
              <a:rPr lang="nl-NL" sz="2400" dirty="0"/>
              <a:t>Optioneel asset gebonden meldobject</a:t>
            </a:r>
          </a:p>
          <a:p>
            <a:r>
              <a:rPr lang="nl-NL" sz="2400" dirty="0"/>
              <a:t>Optioneel </a:t>
            </a:r>
            <a:r>
              <a:rPr lang="nl-NL" sz="2400" dirty="0" err="1"/>
              <a:t>scripting</a:t>
            </a:r>
            <a:r>
              <a:rPr lang="nl-NL" sz="2400" dirty="0"/>
              <a:t> voor notificaties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nl-NL" sz="2800" b="1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0D16DF9-BC9A-FA28-CB4A-23BAC17176AD}"/>
              </a:ext>
            </a:extLst>
          </p:cNvPr>
          <p:cNvSpPr txBox="1"/>
          <p:nvPr/>
        </p:nvSpPr>
        <p:spPr>
          <a:xfrm>
            <a:off x="7769412" y="3059668"/>
            <a:ext cx="3095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Plaatje </a:t>
            </a:r>
            <a:r>
              <a:rPr lang="nl-NL" dirty="0" err="1">
                <a:solidFill>
                  <a:srgbClr val="FF0000"/>
                </a:solidFill>
              </a:rPr>
              <a:t>gisib</a:t>
            </a:r>
            <a:r>
              <a:rPr lang="nl-NL" dirty="0">
                <a:solidFill>
                  <a:srgbClr val="FF0000"/>
                </a:solidFill>
              </a:rPr>
              <a:t> en klopt dit King ? </a:t>
            </a:r>
          </a:p>
        </p:txBody>
      </p:sp>
    </p:spTree>
    <p:extLst>
      <p:ext uri="{BB962C8B-B14F-4D97-AF65-F5344CB8AC3E}">
        <p14:creationId xmlns:p14="http://schemas.microsoft.com/office/powerpoint/2010/main" val="3148019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685A62-2EB5-5777-F853-3F98633B8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Demo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8E76C45C-2085-D5ED-734B-A2CE91D0A9BC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4" b="293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EE863-F7B1-3E14-7E17-B992A0AAE8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noProof="0" dirty="0"/>
              <a:t>Signalen &lt;-&gt; </a:t>
            </a:r>
            <a:r>
              <a:rPr lang="nl-NL" noProof="0" dirty="0" err="1"/>
              <a:t>gisib</a:t>
            </a:r>
            <a:endParaRPr lang="nl-NL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F381E3-D078-107E-4D09-C3F3AE095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4" y="6371535"/>
            <a:ext cx="372374" cy="365125"/>
          </a:xfrm>
        </p:spPr>
        <p:txBody>
          <a:bodyPr/>
          <a:lstStyle/>
          <a:p>
            <a:pPr rtl="0"/>
            <a:fld id="{19B51A1E-902D-48AF-9020-955120F399B6}" type="slidenum">
              <a:rPr lang="nl-NL" noProof="0" smtClean="0"/>
              <a:pPr rtl="0"/>
              <a:t>12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419413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7185F-44A7-E51C-3C3B-986152EAE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23915193-7EF6-90FC-8261-02BA1E0AE09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4760" y="2693745"/>
            <a:ext cx="7598499" cy="3483218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5B005BDF-5E6C-F32F-51BB-15832E22F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Resumé</a:t>
            </a:r>
            <a:r>
              <a:rPr lang="nl-NL" dirty="0"/>
              <a:t>: uitrol afhandelproces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B9BDCE-8E04-FDB9-8D87-13440497832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72225"/>
            <a:ext cx="373063" cy="365125"/>
          </a:xfrm>
        </p:spPr>
        <p:txBody>
          <a:bodyPr/>
          <a:lstStyle/>
          <a:p>
            <a:fld id="{928D3BAC-5BCE-4CC0-938F-97196920F2D6}" type="slidenum">
              <a:rPr lang="en-US" smtClean="0"/>
              <a:t>13</a:t>
            </a:fld>
            <a:endParaRPr lang="en-US"/>
          </a:p>
        </p:txBody>
      </p:sp>
      <p:sp>
        <p:nvSpPr>
          <p:cNvPr id="4" name="Tijdelijke aanduiding voor inhoud 6">
            <a:extLst>
              <a:ext uri="{FF2B5EF4-FFF2-40B4-BE49-F238E27FC236}">
                <a16:creationId xmlns:a16="http://schemas.microsoft.com/office/drawing/2014/main" id="{C223FA09-FE3F-BCCC-3C63-493546348964}"/>
              </a:ext>
            </a:extLst>
          </p:cNvPr>
          <p:cNvSpPr txBox="1">
            <a:spLocks/>
          </p:cNvSpPr>
          <p:nvPr/>
        </p:nvSpPr>
        <p:spPr>
          <a:xfrm>
            <a:off x="838200" y="1600201"/>
            <a:ext cx="10570882" cy="4576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60E1D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60E1D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60E1D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65CC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65CC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/>
              <a:t>In kaart brengen werkprocessen en stakeholders</a:t>
            </a:r>
          </a:p>
          <a:p>
            <a:r>
              <a:rPr lang="nl-NL" sz="2400" dirty="0"/>
              <a:t>Inrichten koppelvlakken</a:t>
            </a:r>
          </a:p>
          <a:p>
            <a:r>
              <a:rPr lang="nl-NL" sz="2400" dirty="0"/>
              <a:t>Inrichten </a:t>
            </a:r>
            <a:r>
              <a:rPr lang="nl-NL" sz="2400" dirty="0" err="1"/>
              <a:t>gisib</a:t>
            </a:r>
            <a:r>
              <a:rPr lang="nl-NL" sz="2400" dirty="0"/>
              <a:t> en </a:t>
            </a:r>
            <a:r>
              <a:rPr lang="nl-NL" sz="2400" dirty="0" err="1"/>
              <a:t>gisib</a:t>
            </a:r>
            <a:r>
              <a:rPr lang="nl-NL" sz="2400" dirty="0"/>
              <a:t> online</a:t>
            </a:r>
          </a:p>
          <a:p>
            <a:r>
              <a:rPr lang="nl-NL" sz="2400" dirty="0"/>
              <a:t>Opleiden behandelaars</a:t>
            </a:r>
          </a:p>
          <a:p>
            <a:r>
              <a:rPr lang="nl-NL" sz="2400" dirty="0"/>
              <a:t>Testen met gebruikersgroep</a:t>
            </a:r>
          </a:p>
          <a:p>
            <a:r>
              <a:rPr lang="nl-NL" sz="2400" dirty="0"/>
              <a:t>In productie</a:t>
            </a:r>
          </a:p>
        </p:txBody>
      </p:sp>
    </p:spTree>
    <p:extLst>
      <p:ext uri="{BB962C8B-B14F-4D97-AF65-F5344CB8AC3E}">
        <p14:creationId xmlns:p14="http://schemas.microsoft.com/office/powerpoint/2010/main" val="153645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D0F8D-BF54-AFE2-AD32-CA3DC1615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2" descr="Afbeelding met tekst, cirkel, diagram, Lettertype&#10;&#10;Door AI gegenereerde inhoud is mogelijk onjuist.">
            <a:extLst>
              <a:ext uri="{FF2B5EF4-FFF2-40B4-BE49-F238E27FC236}">
                <a16:creationId xmlns:a16="http://schemas.microsoft.com/office/drawing/2014/main" id="{E791FE34-188B-99C1-9169-C77340D542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334" y="107576"/>
            <a:ext cx="4039254" cy="2597971"/>
          </a:xfr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CC451E37-58BF-510A-401A-0ED7D1ECA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Resultaat</a:t>
            </a:r>
            <a:r>
              <a:rPr lang="nl-NL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ED1A9-4331-E55E-86E3-681890E4636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72225"/>
            <a:ext cx="373063" cy="365125"/>
          </a:xfrm>
        </p:spPr>
        <p:txBody>
          <a:bodyPr/>
          <a:lstStyle/>
          <a:p>
            <a:fld id="{928D3BAC-5BCE-4CC0-938F-97196920F2D6}" type="slidenum">
              <a:rPr lang="en-US" smtClean="0"/>
              <a:t>14</a:t>
            </a:fld>
            <a:endParaRPr lang="en-US"/>
          </a:p>
        </p:txBody>
      </p:sp>
      <p:sp>
        <p:nvSpPr>
          <p:cNvPr id="4" name="Tijdelijke aanduiding voor inhoud 6">
            <a:extLst>
              <a:ext uri="{FF2B5EF4-FFF2-40B4-BE49-F238E27FC236}">
                <a16:creationId xmlns:a16="http://schemas.microsoft.com/office/drawing/2014/main" id="{83E83AC1-8AA2-D9FF-72F0-E23526C819D6}"/>
              </a:ext>
            </a:extLst>
          </p:cNvPr>
          <p:cNvSpPr txBox="1">
            <a:spLocks/>
          </p:cNvSpPr>
          <p:nvPr/>
        </p:nvSpPr>
        <p:spPr>
          <a:xfrm>
            <a:off x="838200" y="1600201"/>
            <a:ext cx="10570882" cy="4576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60E1D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60E1D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60E1D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65CC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65CC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/>
              <a:t>Snellere doorlooptijd</a:t>
            </a:r>
          </a:p>
          <a:p>
            <a:r>
              <a:rPr lang="nl-NL" sz="2400" dirty="0"/>
              <a:t>Efficiënter proces (minder handmatige stappen)</a:t>
            </a:r>
          </a:p>
          <a:p>
            <a:r>
              <a:rPr lang="nl-NL" sz="2400" dirty="0"/>
              <a:t>Kwalitatieve verbetering fysieke leefomgeving</a:t>
            </a:r>
          </a:p>
          <a:p>
            <a:endParaRPr lang="nl-NL" sz="2400" dirty="0"/>
          </a:p>
          <a:p>
            <a:r>
              <a:rPr lang="nl-NL" sz="2400" dirty="0"/>
              <a:t>Meldingendata gekoppeld aan assets</a:t>
            </a:r>
          </a:p>
          <a:p>
            <a:pPr lvl="1"/>
            <a:r>
              <a:rPr lang="nl-NL" sz="2000" dirty="0"/>
              <a:t>Resultaat: Completere </a:t>
            </a:r>
            <a:r>
              <a:rPr lang="nl-NL" sz="2000" dirty="0" err="1"/>
              <a:t>dataspace</a:t>
            </a:r>
            <a:r>
              <a:rPr lang="nl-NL" sz="2000" dirty="0"/>
              <a:t> voor analyses</a:t>
            </a:r>
          </a:p>
        </p:txBody>
      </p:sp>
    </p:spTree>
    <p:extLst>
      <p:ext uri="{BB962C8B-B14F-4D97-AF65-F5344CB8AC3E}">
        <p14:creationId xmlns:p14="http://schemas.microsoft.com/office/powerpoint/2010/main" val="899675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12B06-6662-864C-DC93-0CA242F7A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379B4F6-7BD0-9FD1-5566-1EE7B0837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Vragen</a:t>
            </a:r>
            <a:r>
              <a:rPr lang="nl-NL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BAE56E-1227-287E-460F-211589342EB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72225"/>
            <a:ext cx="373063" cy="365125"/>
          </a:xfrm>
        </p:spPr>
        <p:txBody>
          <a:bodyPr/>
          <a:lstStyle/>
          <a:p>
            <a:fld id="{928D3BAC-5BCE-4CC0-938F-97196920F2D6}" type="slidenum">
              <a:rPr lang="en-US" smtClean="0"/>
              <a:t>15</a:t>
            </a:fld>
            <a:endParaRPr lang="en-US"/>
          </a:p>
        </p:txBody>
      </p:sp>
      <p:pic>
        <p:nvPicPr>
          <p:cNvPr id="7170" name="Picture 2" descr="Veel gestelde vragen - MIR-Methode">
            <a:extLst>
              <a:ext uri="{FF2B5EF4-FFF2-40B4-BE49-F238E27FC236}">
                <a16:creationId xmlns:a16="http://schemas.microsoft.com/office/drawing/2014/main" id="{8C28ADB2-AF10-DD7C-D5E0-F3C63AE9F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1285875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48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69F0AA-D824-59C5-B4C9-2ECEE4FF6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Introductie</a:t>
            </a:r>
            <a:endParaRPr lang="en-US" b="1" dirty="0"/>
          </a:p>
        </p:txBody>
      </p:sp>
      <p:pic>
        <p:nvPicPr>
          <p:cNvPr id="12" name="Tijdelijke aanduiding voor inhoud 11">
            <a:extLst>
              <a:ext uri="{FF2B5EF4-FFF2-40B4-BE49-F238E27FC236}">
                <a16:creationId xmlns:a16="http://schemas.microsoft.com/office/drawing/2014/main" id="{ABC286B1-6A65-E4AE-7A89-4D15B07DC3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72200" y="2214055"/>
            <a:ext cx="2326066" cy="2164064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EDDC33D-E595-6271-9919-A3B87B0FC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478703"/>
            <a:ext cx="5181600" cy="1798844"/>
          </a:xfrm>
        </p:spPr>
        <p:txBody>
          <a:bodyPr/>
          <a:lstStyle/>
          <a:p>
            <a:r>
              <a:rPr lang="en-US" dirty="0" err="1"/>
              <a:t>woonachtig</a:t>
            </a:r>
            <a:r>
              <a:rPr lang="en-US" dirty="0"/>
              <a:t> in Vleuten en 34 </a:t>
            </a:r>
            <a:r>
              <a:rPr lang="en-US" dirty="0" err="1"/>
              <a:t>jaar</a:t>
            </a:r>
            <a:endParaRPr lang="en-US" dirty="0"/>
          </a:p>
          <a:p>
            <a:r>
              <a:rPr lang="en-US" dirty="0"/>
              <a:t>Developer DG Groep </a:t>
            </a:r>
            <a:r>
              <a:rPr lang="en-US" dirty="0" err="1"/>
              <a:t>bv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2C44B23-0CB1-365D-67CE-FC685E4902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A4F73D1-31F2-CDEC-9CC1-F2BB7D3F09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Frank Jan Uittenbogaart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5677DDA-1D3E-F5D6-1FAE-79F1256228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King Hey Yan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728AF5-EF2F-0041-06F0-51430E02555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72225"/>
            <a:ext cx="373063" cy="365125"/>
          </a:xfrm>
        </p:spPr>
        <p:txBody>
          <a:bodyPr/>
          <a:lstStyle/>
          <a:p>
            <a:pPr rtl="0"/>
            <a:fld id="{19B51A1E-902D-48AF-9020-955120F399B6}" type="slidenum">
              <a:rPr lang="nl-NL" smtClean="0"/>
              <a:pPr rtl="0"/>
              <a:t>2</a:t>
            </a:fld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A9CED3C-6B0F-E91F-256A-0B9765D88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14055"/>
            <a:ext cx="2376505" cy="2164572"/>
          </a:xfrm>
          <a:prstGeom prst="rect">
            <a:avLst/>
          </a:prstGeom>
        </p:spPr>
      </p:pic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00440285-6F7E-70E7-10C8-AB44D034B08E}"/>
              </a:ext>
            </a:extLst>
          </p:cNvPr>
          <p:cNvSpPr txBox="1">
            <a:spLocks/>
          </p:cNvSpPr>
          <p:nvPr/>
        </p:nvSpPr>
        <p:spPr>
          <a:xfrm>
            <a:off x="764458" y="4478703"/>
            <a:ext cx="5181600" cy="1798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60E1D"/>
              </a:buClr>
              <a:buFont typeface="Wingdings" panose="05000000000000000000" pitchFamily="2" charset="2"/>
              <a:buChar char="§"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60E1D"/>
              </a:buClr>
              <a:buFont typeface="Wingdings" panose="05000000000000000000" pitchFamily="2" charset="2"/>
              <a:buChar char="§"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65CC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65CC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65CC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woonachtig</a:t>
            </a:r>
            <a:r>
              <a:rPr lang="en-US" dirty="0"/>
              <a:t> in Gouda en 58 </a:t>
            </a:r>
            <a:r>
              <a:rPr lang="en-US" dirty="0" err="1"/>
              <a:t>jaar</a:t>
            </a:r>
            <a:endParaRPr lang="en-US" dirty="0"/>
          </a:p>
          <a:p>
            <a:r>
              <a:rPr lang="en-US" dirty="0"/>
              <a:t>Directeur DG Groep </a:t>
            </a:r>
            <a:r>
              <a:rPr lang="en-US" dirty="0" err="1"/>
              <a:t>bv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025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551286-0841-B27E-8425-8AFE8D1BB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 dirty="0"/>
              <a:t>Signalen</a:t>
            </a:r>
          </a:p>
          <a:p>
            <a:r>
              <a:rPr lang="nl-NL" dirty="0"/>
              <a:t>Waarom een koppeling</a:t>
            </a:r>
          </a:p>
          <a:p>
            <a:r>
              <a:rPr lang="nl-NL" noProof="0" dirty="0"/>
              <a:t>Hoe werkt een koppeling bij 2 </a:t>
            </a:r>
            <a:r>
              <a:rPr lang="nl-NL" noProof="0" dirty="0" err="1"/>
              <a:t>cloud</a:t>
            </a:r>
            <a:r>
              <a:rPr lang="nl-NL" noProof="0" dirty="0"/>
              <a:t> applicaties</a:t>
            </a:r>
          </a:p>
          <a:p>
            <a:r>
              <a:rPr lang="nl-NL" dirty="0"/>
              <a:t>Waar bestaat de koppeling uit</a:t>
            </a:r>
            <a:endParaRPr lang="nl-NL" noProof="0" dirty="0"/>
          </a:p>
          <a:p>
            <a:r>
              <a:rPr lang="nl-NL" dirty="0"/>
              <a:t>Wat heb je ervoor nodig</a:t>
            </a:r>
          </a:p>
          <a:p>
            <a:r>
              <a:rPr lang="nl-NL" noProof="0" dirty="0"/>
              <a:t>De inrichting in </a:t>
            </a:r>
            <a:r>
              <a:rPr lang="nl-NL" noProof="0" dirty="0" err="1"/>
              <a:t>gisib</a:t>
            </a:r>
            <a:endParaRPr lang="nl-NL" noProof="0" dirty="0"/>
          </a:p>
          <a:p>
            <a:r>
              <a:rPr lang="nl-NL" dirty="0"/>
              <a:t>Demo</a:t>
            </a:r>
          </a:p>
          <a:p>
            <a:r>
              <a:rPr lang="nl-NL" dirty="0"/>
              <a:t>Via welke stappen komen we tot een koppeling</a:t>
            </a:r>
            <a:endParaRPr lang="nl-NL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C7293-B06F-A6BA-B877-9AAC8E722F9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l-NL" noProof="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14EC0-2584-2478-5A94-65ADFD365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84" y="6371535"/>
            <a:ext cx="372374" cy="365125"/>
          </a:xfrm>
        </p:spPr>
        <p:txBody>
          <a:bodyPr/>
          <a:lstStyle/>
          <a:p>
            <a:fld id="{928D3BAC-5BCE-4CC0-938F-97196920F2D6}" type="slidenum">
              <a:rPr lang="nl-NL" noProof="0" smtClean="0"/>
              <a:t>3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980626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D634BED-417B-2EDE-4328-728B1FDC5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Wat </a:t>
            </a:r>
            <a:r>
              <a:rPr lang="nl-NL" dirty="0"/>
              <a:t>is signalen?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343472D5-12BD-6912-EEA3-B75DF99C38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6D526-A38A-568C-A36A-FA8B9E7A9C1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72225"/>
            <a:ext cx="373063" cy="365125"/>
          </a:xfrm>
        </p:spPr>
        <p:txBody>
          <a:bodyPr/>
          <a:lstStyle/>
          <a:p>
            <a:fld id="{928D3BAC-5BCE-4CC0-938F-97196920F2D6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0FBF25C-275C-38A2-6741-12396E4222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18" t="4077" r="5591" b="10371"/>
          <a:stretch>
            <a:fillRect/>
          </a:stretch>
        </p:blipFill>
        <p:spPr>
          <a:xfrm>
            <a:off x="2336584" y="1600201"/>
            <a:ext cx="7777911" cy="4576762"/>
          </a:xfrm>
          <a:prstGeom prst="rect">
            <a:avLst/>
          </a:prstGeom>
        </p:spPr>
      </p:pic>
      <p:pic>
        <p:nvPicPr>
          <p:cNvPr id="2050" name="Picture 2" descr="Over de samenwerking">
            <a:extLst>
              <a:ext uri="{FF2B5EF4-FFF2-40B4-BE49-F238E27FC236}">
                <a16:creationId xmlns:a16="http://schemas.microsoft.com/office/drawing/2014/main" id="{468C69CC-083E-B355-CDFB-9D71B7B56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256" y="221296"/>
            <a:ext cx="2758414" cy="80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505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E0CE6-5633-1F90-40ED-86E87C61E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B53185E4-A519-E071-CCB2-4A40112CA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Waarom</a:t>
            </a:r>
            <a:r>
              <a:rPr lang="nl-NL" dirty="0"/>
              <a:t> kiezen overheden voor Signalen?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F6C372DF-8C8A-AC6A-98F4-B35D4A971E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Voornamelijk om de klanttevredenheid rondom Meldingen Openbare Ruimte te verbeteren. 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Met Signalen worden meldingen, met behulp van historische data en </a:t>
            </a:r>
            <a:r>
              <a:rPr lang="nl-NL" sz="2400" dirty="0" err="1"/>
              <a:t>text</a:t>
            </a:r>
            <a:r>
              <a:rPr lang="nl-NL" sz="2400" dirty="0"/>
              <a:t> classificatie (ML), automatisch in de juiste categorie geplaatst en direct bij de behandelaar afgeleverd. </a:t>
            </a:r>
          </a:p>
          <a:p>
            <a:pPr marL="0" indent="0">
              <a:buNone/>
            </a:pPr>
            <a:r>
              <a:rPr lang="nl-NL" sz="2400" dirty="0"/>
              <a:t>Signalen versnelt oplostijden en verbetert de klanttevredenheid met 30%.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08537A-601E-A0D1-CB07-3440E4F201C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72225"/>
            <a:ext cx="373063" cy="365125"/>
          </a:xfrm>
        </p:spPr>
        <p:txBody>
          <a:bodyPr/>
          <a:lstStyle/>
          <a:p>
            <a:fld id="{928D3BAC-5BCE-4CC0-938F-97196920F2D6}" type="slidenum">
              <a:rPr lang="en-US" smtClean="0"/>
              <a:t>5</a:t>
            </a:fld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E03D2F4-C661-18B0-4753-933E2FBEA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919" y="2373468"/>
            <a:ext cx="6197600" cy="170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56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236EC-629D-99A2-73CD-47CF1E078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96DE81C-4E81-2099-E1DB-B858BDF48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Het </a:t>
            </a:r>
            <a:r>
              <a:rPr lang="nl-NL" dirty="0"/>
              <a:t>proces in Signalen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F76143-DCB7-3BC2-6593-407AEBD0B5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72225"/>
            <a:ext cx="373063" cy="365125"/>
          </a:xfrm>
        </p:spPr>
        <p:txBody>
          <a:bodyPr/>
          <a:lstStyle/>
          <a:p>
            <a:fld id="{928D3BAC-5BCE-4CC0-938F-97196920F2D6}" type="slidenum">
              <a:rPr lang="en-US" smtClean="0"/>
              <a:t>6</a:t>
            </a:fld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6B9FF02-24AA-253F-50B3-D58FD816F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460" y="1566085"/>
            <a:ext cx="9243079" cy="456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90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4F095-1156-8E63-F718-2B7F6DB0F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B1E37C4-7A70-2D13-3C4C-F16B158D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Waarom </a:t>
            </a:r>
            <a:r>
              <a:rPr lang="nl-NL" dirty="0"/>
              <a:t>een koppeling? </a:t>
            </a:r>
          </a:p>
        </p:txBody>
      </p:sp>
      <p:pic>
        <p:nvPicPr>
          <p:cNvPr id="3" name="Tijdelijke aanduiding voor inhoud 2" descr="Afbeelding met tekst, cirkel, diagram, Lettertype&#10;&#10;Door AI gegenereerde inhoud is mogelijk onjuist.">
            <a:extLst>
              <a:ext uri="{FF2B5EF4-FFF2-40B4-BE49-F238E27FC236}">
                <a16:creationId xmlns:a16="http://schemas.microsoft.com/office/drawing/2014/main" id="{3F8884A5-D7F7-57C7-70BC-CE10660F7E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941" y="1714607"/>
            <a:ext cx="5992906" cy="385452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A99FC-0BCF-9012-46CC-DA67BAAFE9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72225"/>
            <a:ext cx="373063" cy="365125"/>
          </a:xfrm>
        </p:spPr>
        <p:txBody>
          <a:bodyPr/>
          <a:lstStyle/>
          <a:p>
            <a:fld id="{928D3BAC-5BCE-4CC0-938F-97196920F2D6}" type="slidenum">
              <a:rPr lang="en-US" smtClean="0"/>
              <a:t>7</a:t>
            </a:fld>
            <a:endParaRPr lang="en-US"/>
          </a:p>
        </p:txBody>
      </p:sp>
      <p:sp>
        <p:nvSpPr>
          <p:cNvPr id="4" name="Tijdelijke aanduiding voor inhoud 6">
            <a:extLst>
              <a:ext uri="{FF2B5EF4-FFF2-40B4-BE49-F238E27FC236}">
                <a16:creationId xmlns:a16="http://schemas.microsoft.com/office/drawing/2014/main" id="{7C028141-F036-3E03-7A20-66C652BD1D6F}"/>
              </a:ext>
            </a:extLst>
          </p:cNvPr>
          <p:cNvSpPr txBox="1">
            <a:spLocks/>
          </p:cNvSpPr>
          <p:nvPr/>
        </p:nvSpPr>
        <p:spPr>
          <a:xfrm>
            <a:off x="838200" y="1600201"/>
            <a:ext cx="5145741" cy="4576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60E1D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60E1D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60E1D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65CC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65CC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nl-NL" sz="2400" dirty="0"/>
              <a:t>Het afhandelproces van Meldingen vindt vrijwel altijd plaats in een derde applicatie, bijvoorbeeld gisib.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nl-NL" sz="24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nl-NL" sz="2400" dirty="0"/>
              <a:t>We willen dat melders hun melding zoveel als mogelijk aan een asset kunnen relateren.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nl-NL" sz="24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nl-NL" sz="2400" b="1" dirty="0"/>
              <a:t>Resultaat: een efficiënt en sluitend afhandelproces.</a:t>
            </a:r>
          </a:p>
        </p:txBody>
      </p:sp>
    </p:spTree>
    <p:extLst>
      <p:ext uri="{BB962C8B-B14F-4D97-AF65-F5344CB8AC3E}">
        <p14:creationId xmlns:p14="http://schemas.microsoft.com/office/powerpoint/2010/main" val="3731503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398E6-1AB2-F3C4-5C63-30CDEAA02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9CDA4747-1E31-0670-2AC9-9592413E2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269" y="2153288"/>
            <a:ext cx="7769412" cy="3435012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FE9E9946-0840-AACC-FDFD-4657CA392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Wat</a:t>
            </a:r>
            <a:r>
              <a:rPr lang="nl-NL" dirty="0"/>
              <a:t> wissel je uit?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0B8E4E-37A8-8635-9494-84ACFF57EE4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09670"/>
            <a:ext cx="373063" cy="365125"/>
          </a:xfrm>
        </p:spPr>
        <p:txBody>
          <a:bodyPr/>
          <a:lstStyle/>
          <a:p>
            <a:fld id="{928D3BAC-5BCE-4CC0-938F-97196920F2D6}" type="slidenum">
              <a:rPr lang="en-US" smtClean="0"/>
              <a:t>8</a:t>
            </a:fld>
            <a:endParaRPr lang="en-US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9C11774-79F5-36A9-7C90-8B4165B1F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66056" y="4937004"/>
            <a:ext cx="5242510" cy="1369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Verstrekken asset informatie kaart</a:t>
            </a:r>
          </a:p>
          <a:p>
            <a:pPr marL="0" indent="0">
              <a:buNone/>
            </a:pPr>
            <a:r>
              <a:rPr lang="nl-NL" dirty="0"/>
              <a:t>Afmelding van een melding</a:t>
            </a:r>
          </a:p>
          <a:p>
            <a:pPr marL="0" indent="0">
              <a:buNone/>
            </a:pPr>
            <a:r>
              <a:rPr lang="nl-NL" dirty="0"/>
              <a:t>Statuswijzigingen van melding in Signalen doorzetten naar </a:t>
            </a:r>
            <a:r>
              <a:rPr lang="nl-NL" dirty="0" err="1"/>
              <a:t>gisib</a:t>
            </a:r>
            <a:endParaRPr lang="nl-NL" dirty="0"/>
          </a:p>
          <a:p>
            <a:pPr marL="0" indent="0">
              <a:buNone/>
            </a:pPr>
            <a:endParaRPr lang="nl-NL" sz="1600" dirty="0"/>
          </a:p>
        </p:txBody>
      </p:sp>
      <p:sp>
        <p:nvSpPr>
          <p:cNvPr id="11" name="Tijdelijke aanduiding voor inhoud 6">
            <a:extLst>
              <a:ext uri="{FF2B5EF4-FFF2-40B4-BE49-F238E27FC236}">
                <a16:creationId xmlns:a16="http://schemas.microsoft.com/office/drawing/2014/main" id="{98A59407-8333-CEB7-615F-9EDBAC6EE2A4}"/>
              </a:ext>
            </a:extLst>
          </p:cNvPr>
          <p:cNvSpPr txBox="1">
            <a:spLocks/>
          </p:cNvSpPr>
          <p:nvPr/>
        </p:nvSpPr>
        <p:spPr>
          <a:xfrm>
            <a:off x="4188361" y="1743759"/>
            <a:ext cx="4775200" cy="819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60E1D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60E1D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60E1D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65CC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65CC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nl-NL" dirty="0"/>
              <a:t>Opvoeren van meldingen in </a:t>
            </a:r>
            <a:r>
              <a:rPr lang="nl-NL" dirty="0" err="1"/>
              <a:t>gisib</a:t>
            </a:r>
            <a:endParaRPr lang="nl-NL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nl-NL" dirty="0"/>
              <a:t>Statuswijzigingen van melding in Signalen doorzetten naar </a:t>
            </a:r>
            <a:r>
              <a:rPr lang="nl-NL" dirty="0" err="1"/>
              <a:t>gisib</a:t>
            </a:r>
            <a:endParaRPr lang="nl-NL" dirty="0"/>
          </a:p>
        </p:txBody>
      </p:sp>
      <p:pic>
        <p:nvPicPr>
          <p:cNvPr id="12" name="Picture 2" descr="Over de samenwerking">
            <a:extLst>
              <a:ext uri="{FF2B5EF4-FFF2-40B4-BE49-F238E27FC236}">
                <a16:creationId xmlns:a16="http://schemas.microsoft.com/office/drawing/2014/main" id="{005958D7-DA50-3822-992B-C6162F2B6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006" y="3603812"/>
            <a:ext cx="1594508" cy="46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E1734C0C-D462-13FE-4970-BD2956B31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904" y="3603812"/>
            <a:ext cx="1341346" cy="5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45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A54EA-2E78-D70D-52E1-CCAE5E769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4CCCA426-DCB4-42D0-3FC4-5E3A769D2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Wat</a:t>
            </a:r>
            <a:r>
              <a:rPr lang="nl-NL" dirty="0"/>
              <a:t> heb je ervoor nodig?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DD48EB-F5B6-B3F2-09CB-455D0CDF07C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72225"/>
            <a:ext cx="373063" cy="365125"/>
          </a:xfrm>
        </p:spPr>
        <p:txBody>
          <a:bodyPr/>
          <a:lstStyle/>
          <a:p>
            <a:fld id="{928D3BAC-5BCE-4CC0-938F-97196920F2D6}" type="slidenum">
              <a:rPr lang="en-US" smtClean="0"/>
              <a:t>9</a:t>
            </a:fld>
            <a:endParaRPr lang="en-US"/>
          </a:p>
        </p:txBody>
      </p:sp>
      <p:sp>
        <p:nvSpPr>
          <p:cNvPr id="4" name="Tijdelijke aanduiding voor inhoud 6">
            <a:extLst>
              <a:ext uri="{FF2B5EF4-FFF2-40B4-BE49-F238E27FC236}">
                <a16:creationId xmlns:a16="http://schemas.microsoft.com/office/drawing/2014/main" id="{C72C3E11-F6FD-C25D-6D4F-EE5E7AB836EC}"/>
              </a:ext>
            </a:extLst>
          </p:cNvPr>
          <p:cNvSpPr txBox="1">
            <a:spLocks/>
          </p:cNvSpPr>
          <p:nvPr/>
        </p:nvSpPr>
        <p:spPr>
          <a:xfrm>
            <a:off x="838200" y="1600201"/>
            <a:ext cx="10570882" cy="4576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60E1D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60E1D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60E1D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65CC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65CC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nl-NL" sz="2400" b="1" dirty="0"/>
              <a:t>Software: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nl-NL" sz="2400" dirty="0"/>
              <a:t>Signalen met API toegang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nl-NL" sz="2400" dirty="0" err="1"/>
              <a:t>gisib</a:t>
            </a:r>
            <a:r>
              <a:rPr lang="nl-NL" sz="2400" dirty="0"/>
              <a:t> met API toegang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nl-NL" sz="2400" dirty="0" err="1"/>
              <a:t>gisib</a:t>
            </a:r>
            <a:r>
              <a:rPr lang="nl-NL" sz="2400" dirty="0"/>
              <a:t> Signalen synchronisatie tool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nl-NL" sz="2400" dirty="0"/>
          </a:p>
          <a:p>
            <a:pPr marL="0" indent="0">
              <a:buFont typeface="Wingdings" panose="05000000000000000000" pitchFamily="2" charset="2"/>
              <a:buNone/>
            </a:pPr>
            <a:endParaRPr lang="nl-NL" sz="2400" b="1" dirty="0"/>
          </a:p>
          <a:p>
            <a:pPr marL="0" indent="0">
              <a:buNone/>
            </a:pPr>
            <a:r>
              <a:rPr lang="nl-NL" sz="2400" b="1" dirty="0"/>
              <a:t>Configuratie en </a:t>
            </a:r>
            <a:r>
              <a:rPr lang="nl-NL" sz="2400" b="1" dirty="0" err="1"/>
              <a:t>schedule</a:t>
            </a:r>
            <a:r>
              <a:rPr lang="nl-NL" sz="2400" b="1" dirty="0"/>
              <a:t> instellen op synchronisatietool</a:t>
            </a:r>
          </a:p>
        </p:txBody>
      </p:sp>
    </p:spTree>
    <p:extLst>
      <p:ext uri="{BB962C8B-B14F-4D97-AF65-F5344CB8AC3E}">
        <p14:creationId xmlns:p14="http://schemas.microsoft.com/office/powerpoint/2010/main" val="385597394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DG Groep">
      <a:dk1>
        <a:srgbClr val="060E1D"/>
      </a:dk1>
      <a:lt1>
        <a:sysClr val="window" lastClr="FFFFFF"/>
      </a:lt1>
      <a:dk2>
        <a:srgbClr val="265CC1"/>
      </a:dk2>
      <a:lt2>
        <a:srgbClr val="FFC421"/>
      </a:lt2>
      <a:accent1>
        <a:srgbClr val="265CC1"/>
      </a:accent1>
      <a:accent2>
        <a:srgbClr val="FFC421"/>
      </a:accent2>
      <a:accent3>
        <a:srgbClr val="060E1D"/>
      </a:accent3>
      <a:accent4>
        <a:srgbClr val="82A2DC"/>
      </a:accent4>
      <a:accent5>
        <a:srgbClr val="9CD2A0"/>
      </a:accent5>
      <a:accent6>
        <a:srgbClr val="F9CF7B"/>
      </a:accent6>
      <a:hlink>
        <a:srgbClr val="265CC1"/>
      </a:hlink>
      <a:folHlink>
        <a:srgbClr val="FFC421"/>
      </a:folHlink>
    </a:clrScheme>
    <a:fontScheme name="Custom 1">
      <a:majorFont>
        <a:latin typeface="Univers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D65E"/>
        </a:solidFill>
        <a:ln>
          <a:solidFill>
            <a:srgbClr val="FFD65E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1" id="{F55FFE3E-0BC3-4B26-B72E-4CF833B5A078}" vid="{7C9B161F-944B-4D16-913B-B9FB7901C7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Presentatie_template</Template>
  <TotalTime>112</TotalTime>
  <Words>380</Words>
  <Application>Microsoft Office PowerPoint</Application>
  <PresentationFormat>Breedbeeld</PresentationFormat>
  <Paragraphs>92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2" baseType="lpstr">
      <vt:lpstr>Aptos</vt:lpstr>
      <vt:lpstr>Arial</vt:lpstr>
      <vt:lpstr>Calibri</vt:lpstr>
      <vt:lpstr>Times New Roman</vt:lpstr>
      <vt:lpstr>Univers Condensed</vt:lpstr>
      <vt:lpstr>Wingdings</vt:lpstr>
      <vt:lpstr>Kantoorthema</vt:lpstr>
      <vt:lpstr> Gisib en Signalen</vt:lpstr>
      <vt:lpstr>Introductie</vt:lpstr>
      <vt:lpstr>PowerPoint-presentatie</vt:lpstr>
      <vt:lpstr>Wat is signalen?</vt:lpstr>
      <vt:lpstr>Waarom kiezen overheden voor Signalen?</vt:lpstr>
      <vt:lpstr>Het proces in Signalen</vt:lpstr>
      <vt:lpstr>Waarom een koppeling? </vt:lpstr>
      <vt:lpstr>Wat wissel je uit?</vt:lpstr>
      <vt:lpstr>Wat heb je ervoor nodig?</vt:lpstr>
      <vt:lpstr>Wat heb je nodig voor assetdata in Signalen?</vt:lpstr>
      <vt:lpstr>De inrichting in gisib</vt:lpstr>
      <vt:lpstr>Demo</vt:lpstr>
      <vt:lpstr>Resumé: uitrol afhandelproces </vt:lpstr>
      <vt:lpstr>Resultaat </vt:lpstr>
      <vt:lpstr>Vragen </vt:lpstr>
    </vt:vector>
  </TitlesOfParts>
  <Company>DG Groep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Frank Jan Uittenbogaart</dc:creator>
  <cp:lastModifiedBy>Lieke van den Heuvel</cp:lastModifiedBy>
  <cp:revision>9</cp:revision>
  <dcterms:created xsi:type="dcterms:W3CDTF">2026-03-11T09:39:29Z</dcterms:created>
  <dcterms:modified xsi:type="dcterms:W3CDTF">2026-03-17T07:25:33Z</dcterms:modified>
</cp:coreProperties>
</file>