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</p:sldMasterIdLst>
  <p:notesMasterIdLst>
    <p:notesMasterId r:id="rId19"/>
  </p:notesMasterIdLst>
  <p:handoutMasterIdLst>
    <p:handoutMasterId r:id="rId20"/>
  </p:handoutMasterIdLst>
  <p:sldIdLst>
    <p:sldId id="387" r:id="rId6"/>
    <p:sldId id="372" r:id="rId7"/>
    <p:sldId id="402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403" r:id="rId16"/>
    <p:sldId id="404" r:id="rId17"/>
    <p:sldId id="32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209"/>
    <a:srgbClr val="FF6600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2A05C-A401-636B-F97D-38931349A864}" v="36" dt="2026-03-12T12:22:04.739"/>
    <p1510:client id="{E1F309A8-0D35-5D6A-9CF5-EA23C0093CFD}" v="22" dt="2026-03-12T07:27:36.775"/>
    <p1510:client id="{FACBE20E-5477-40EC-9781-C570C60C03BE}" v="141" dt="2026-03-11T15:03:44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64" autoAdjust="0"/>
  </p:normalViewPr>
  <p:slideViewPr>
    <p:cSldViewPr snapToGrid="0">
      <p:cViewPr>
        <p:scale>
          <a:sx n="70" d="100"/>
          <a:sy n="70" d="100"/>
        </p:scale>
        <p:origin x="113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ke van den Heuvel" userId="S::lheuvel@nodr.nl::cdba9b60-fa01-436d-9dcc-931a7ad93137" providerId="AD" clId="Web-{A812A05C-A401-636B-F97D-38931349A864}"/>
    <pc:docChg chg="modSld">
      <pc:chgData name="Lieke van den Heuvel" userId="S::lheuvel@nodr.nl::cdba9b60-fa01-436d-9dcc-931a7ad93137" providerId="AD" clId="Web-{A812A05C-A401-636B-F97D-38931349A864}" dt="2026-03-12T12:22:04.739" v="35" actId="1076"/>
      <pc:docMkLst>
        <pc:docMk/>
      </pc:docMkLst>
      <pc:sldChg chg="addSp delSp modSp">
        <pc:chgData name="Lieke van den Heuvel" userId="S::lheuvel@nodr.nl::cdba9b60-fa01-436d-9dcc-931a7ad93137" providerId="AD" clId="Web-{A812A05C-A401-636B-F97D-38931349A864}" dt="2026-03-12T12:22:04.739" v="35" actId="1076"/>
        <pc:sldMkLst>
          <pc:docMk/>
          <pc:sldMk cId="1292421402" sldId="390"/>
        </pc:sldMkLst>
        <pc:picChg chg="add mod">
          <ac:chgData name="Lieke van den Heuvel" userId="S::lheuvel@nodr.nl::cdba9b60-fa01-436d-9dcc-931a7ad93137" providerId="AD" clId="Web-{A812A05C-A401-636B-F97D-38931349A864}" dt="2026-03-12T12:22:04.739" v="35" actId="1076"/>
          <ac:picMkLst>
            <pc:docMk/>
            <pc:sldMk cId="1292421402" sldId="390"/>
            <ac:picMk id="4" creationId="{C71C851B-CE1E-A41E-6C4A-0D5D81BC562B}"/>
          </ac:picMkLst>
        </pc:picChg>
        <pc:picChg chg="del">
          <ac:chgData name="Lieke van den Heuvel" userId="S::lheuvel@nodr.nl::cdba9b60-fa01-436d-9dcc-931a7ad93137" providerId="AD" clId="Web-{A812A05C-A401-636B-F97D-38931349A864}" dt="2026-03-12T12:22:02.317" v="34"/>
          <ac:picMkLst>
            <pc:docMk/>
            <pc:sldMk cId="1292421402" sldId="390"/>
            <ac:picMk id="5" creationId="{1332163F-1116-520A-98E0-FBD29C0FB5E9}"/>
          </ac:picMkLst>
        </pc:picChg>
      </pc:sldChg>
      <pc:sldChg chg="modAnim">
        <pc:chgData name="Lieke van den Heuvel" userId="S::lheuvel@nodr.nl::cdba9b60-fa01-436d-9dcc-931a7ad93137" providerId="AD" clId="Web-{A812A05C-A401-636B-F97D-38931349A864}" dt="2026-03-12T12:18:15.939" v="6"/>
        <pc:sldMkLst>
          <pc:docMk/>
          <pc:sldMk cId="4100535810" sldId="394"/>
        </pc:sldMkLst>
      </pc:sldChg>
      <pc:sldChg chg="modAnim">
        <pc:chgData name="Lieke van den Heuvel" userId="S::lheuvel@nodr.nl::cdba9b60-fa01-436d-9dcc-931a7ad93137" providerId="AD" clId="Web-{A812A05C-A401-636B-F97D-38931349A864}" dt="2026-03-12T12:18:49.533" v="11"/>
        <pc:sldMkLst>
          <pc:docMk/>
          <pc:sldMk cId="1748959196" sldId="395"/>
        </pc:sldMkLst>
      </pc:sldChg>
      <pc:sldChg chg="modAnim">
        <pc:chgData name="Lieke van den Heuvel" userId="S::lheuvel@nodr.nl::cdba9b60-fa01-436d-9dcc-931a7ad93137" providerId="AD" clId="Web-{A812A05C-A401-636B-F97D-38931349A864}" dt="2026-03-12T12:19:00.174" v="13"/>
        <pc:sldMkLst>
          <pc:docMk/>
          <pc:sldMk cId="4071904990" sldId="396"/>
        </pc:sldMkLst>
      </pc:sldChg>
      <pc:sldChg chg="addSp modSp modAnim">
        <pc:chgData name="Lieke van den Heuvel" userId="S::lheuvel@nodr.nl::cdba9b60-fa01-436d-9dcc-931a7ad93137" providerId="AD" clId="Web-{A812A05C-A401-636B-F97D-38931349A864}" dt="2026-03-12T12:21:56.410" v="32" actId="1076"/>
        <pc:sldMkLst>
          <pc:docMk/>
          <pc:sldMk cId="251130854" sldId="403"/>
        </pc:sldMkLst>
        <pc:picChg chg="add mod modCrop">
          <ac:chgData name="Lieke van den Heuvel" userId="S::lheuvel@nodr.nl::cdba9b60-fa01-436d-9dcc-931a7ad93137" providerId="AD" clId="Web-{A812A05C-A401-636B-F97D-38931349A864}" dt="2026-03-12T12:21:56.410" v="32" actId="1076"/>
          <ac:picMkLst>
            <pc:docMk/>
            <pc:sldMk cId="251130854" sldId="403"/>
            <ac:picMk id="5" creationId="{738E26F7-19E8-F3EF-8962-13C00706CE21}"/>
          </ac:picMkLst>
        </pc:picChg>
        <pc:picChg chg="mod modCrop">
          <ac:chgData name="Lieke van den Heuvel" userId="S::lheuvel@nodr.nl::cdba9b60-fa01-436d-9dcc-931a7ad93137" providerId="AD" clId="Web-{A812A05C-A401-636B-F97D-38931349A864}" dt="2026-03-12T12:21:06.800" v="25"/>
          <ac:picMkLst>
            <pc:docMk/>
            <pc:sldMk cId="251130854" sldId="403"/>
            <ac:picMk id="1030" creationId="{CFD39E24-3BA0-E40B-74D6-404D7D110D64}"/>
          </ac:picMkLst>
        </pc:picChg>
      </pc:sldChg>
      <pc:sldChg chg="addSp delSp modSp">
        <pc:chgData name="Lieke van den Heuvel" userId="S::lheuvel@nodr.nl::cdba9b60-fa01-436d-9dcc-931a7ad93137" providerId="AD" clId="Web-{A812A05C-A401-636B-F97D-38931349A864}" dt="2026-03-12T12:20:37.440" v="22" actId="1076"/>
        <pc:sldMkLst>
          <pc:docMk/>
          <pc:sldMk cId="1903585081" sldId="404"/>
        </pc:sldMkLst>
        <pc:spChg chg="mod">
          <ac:chgData name="Lieke van den Heuvel" userId="S::lheuvel@nodr.nl::cdba9b60-fa01-436d-9dcc-931a7ad93137" providerId="AD" clId="Web-{A812A05C-A401-636B-F97D-38931349A864}" dt="2026-03-12T12:19:08.486" v="15" actId="1076"/>
          <ac:spMkLst>
            <pc:docMk/>
            <pc:sldMk cId="1903585081" sldId="404"/>
            <ac:spMk id="12" creationId="{E5E9065E-83E4-168E-247E-B89287029100}"/>
          </ac:spMkLst>
        </pc:spChg>
        <pc:spChg chg="mod">
          <ac:chgData name="Lieke van den Heuvel" userId="S::lheuvel@nodr.nl::cdba9b60-fa01-436d-9dcc-931a7ad93137" providerId="AD" clId="Web-{A812A05C-A401-636B-F97D-38931349A864}" dt="2026-03-12T12:19:16.361" v="17" actId="1076"/>
          <ac:spMkLst>
            <pc:docMk/>
            <pc:sldMk cId="1903585081" sldId="404"/>
            <ac:spMk id="22" creationId="{C36E28DC-A094-39BF-75C4-E22B5F8EB9D1}"/>
          </ac:spMkLst>
        </pc:spChg>
        <pc:picChg chg="add mod">
          <ac:chgData name="Lieke van den Heuvel" userId="S::lheuvel@nodr.nl::cdba9b60-fa01-436d-9dcc-931a7ad93137" providerId="AD" clId="Web-{A812A05C-A401-636B-F97D-38931349A864}" dt="2026-03-12T12:20:37.440" v="22" actId="1076"/>
          <ac:picMkLst>
            <pc:docMk/>
            <pc:sldMk cId="1903585081" sldId="404"/>
            <ac:picMk id="2" creationId="{0CC30E80-5BB0-5093-5E10-AD4E5305397C}"/>
          </ac:picMkLst>
        </pc:picChg>
        <pc:picChg chg="del mod">
          <ac:chgData name="Lieke van den Heuvel" userId="S::lheuvel@nodr.nl::cdba9b60-fa01-436d-9dcc-931a7ad93137" providerId="AD" clId="Web-{A812A05C-A401-636B-F97D-38931349A864}" dt="2026-03-12T12:20:09.940" v="19"/>
          <ac:picMkLst>
            <pc:docMk/>
            <pc:sldMk cId="1903585081" sldId="404"/>
            <ac:picMk id="3" creationId="{56764C8C-D27C-1E83-81C4-E00778EB357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4D8E507-0C5C-53F4-F33A-5D063CC0BF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20C2A2-71D3-76D1-A9DE-847317A942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07063-63D6-4449-858B-5A97D72B3186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CA78CD-30E8-4401-AD2A-EFFC0A5257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D4BB4D-26C4-7569-BBCD-965B0B9D4D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E7618-863A-4003-A087-FEAEEEC56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713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8F4BB-77C8-4F00-A189-DBDD83A456EC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C1445-059D-4310-B69A-205464C620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688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Andere foto aub</a:t>
            </a:r>
          </a:p>
        </p:txBody>
      </p:sp>
    </p:spTree>
    <p:extLst>
      <p:ext uri="{BB962C8B-B14F-4D97-AF65-F5344CB8AC3E}">
        <p14:creationId xmlns:p14="http://schemas.microsoft.com/office/powerpoint/2010/main" val="2203979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B7E60-2034-7CA1-185E-A9C047FCE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D938ED4-4B16-D8CD-8439-9D03F10D2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49582D1-8A9D-FA1A-819B-8E526A82D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40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53E40-73EF-060E-2490-BC5FA51EC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F56CE33-287C-EAC3-D9FC-EBDB8E609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71B02DB-2875-5844-6984-E11D78A76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8316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2CC51-6CC3-3A64-5678-232997AD2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C482C3A-7461-8676-F4A6-323576C68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AB5346E-21AC-17D3-11BF-3F0DC8251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485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504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40 </a:t>
            </a:r>
            <a:r>
              <a:rPr lang="nl-NL" dirty="0" err="1"/>
              <a:t>schadebehandelaren</a:t>
            </a:r>
            <a:r>
              <a:rPr lang="nl-NL" dirty="0"/>
              <a:t>, 2 </a:t>
            </a:r>
            <a:r>
              <a:rPr lang="nl-NL" dirty="0" err="1"/>
              <a:t>Ams</a:t>
            </a:r>
            <a:r>
              <a:rPr lang="nl-NL" dirty="0"/>
              <a:t>, 4 juristen, 2 teammanagers, 2 financieel </a:t>
            </a:r>
            <a:r>
              <a:rPr lang="nl-NL" dirty="0" err="1"/>
              <a:t>mdws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761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dirty="0"/>
              <a:t>Dank dat jullie er zijn en interesse hebben in een verdieping van de afhandeling van groenschades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dirty="0"/>
              <a:t>Tijdens deze sessie gaan de volgende onderwerpen aan bod komen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dirty="0"/>
              <a:t>Maak het vooral interactief, stel gerust vragen</a:t>
            </a:r>
          </a:p>
        </p:txBody>
      </p:sp>
    </p:spTree>
    <p:extLst>
      <p:ext uri="{BB962C8B-B14F-4D97-AF65-F5344CB8AC3E}">
        <p14:creationId xmlns:p14="http://schemas.microsoft.com/office/powerpoint/2010/main" val="306823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13542-8040-5782-C9B7-E5F6AC047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D69CDD0-2A76-D269-0953-8903637C9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93407D3-746F-E5DE-F163-0F57CD2FE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Door o.a. in-</a:t>
            </a:r>
            <a:r>
              <a:rPr lang="nl-NL" dirty="0" err="1"/>
              <a:t>the</a:t>
            </a:r>
            <a:r>
              <a:rPr lang="nl-NL" dirty="0"/>
              <a:t>-</a:t>
            </a:r>
            <a:r>
              <a:rPr lang="nl-NL" dirty="0" err="1"/>
              <a:t>day</a:t>
            </a:r>
            <a:r>
              <a:rPr lang="nl-NL" dirty="0"/>
              <a:t> delivery</a:t>
            </a:r>
          </a:p>
        </p:txBody>
      </p:sp>
    </p:spTree>
    <p:extLst>
      <p:ext uri="{BB962C8B-B14F-4D97-AF65-F5344CB8AC3E}">
        <p14:creationId xmlns:p14="http://schemas.microsoft.com/office/powerpoint/2010/main" val="2384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DA807-5754-0B36-1764-003864CCF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0B2E7EA-DBE4-6492-2753-DCDB9F51F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E7037D3-6274-85F0-0423-D9073C7C6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Figuur boven samen met </a:t>
            </a:r>
            <a:r>
              <a:rPr lang="nl-NL" dirty="0" err="1"/>
              <a:t>bullet</a:t>
            </a:r>
            <a:r>
              <a:rPr lang="nl-NL" dirty="0"/>
              <a:t> 2 laten verschijnen</a:t>
            </a:r>
          </a:p>
          <a:p>
            <a:r>
              <a:rPr lang="nl-NL" dirty="0"/>
              <a:t>Figuur onder samen met </a:t>
            </a:r>
            <a:r>
              <a:rPr lang="nl-NL" dirty="0" err="1"/>
              <a:t>bullet</a:t>
            </a:r>
            <a:r>
              <a:rPr lang="nl-NL" dirty="0"/>
              <a:t> 4 laten verschijnen</a:t>
            </a:r>
          </a:p>
        </p:txBody>
      </p:sp>
    </p:spTree>
    <p:extLst>
      <p:ext uri="{BB962C8B-B14F-4D97-AF65-F5344CB8AC3E}">
        <p14:creationId xmlns:p14="http://schemas.microsoft.com/office/powerpoint/2010/main" val="167490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06DCA-2F35-F740-03A7-1569DAA8A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DED8D87-AFC0-A5AF-9777-F07E5BF12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31F98C7-E809-1236-0E20-C270746D7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21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12BB0-7095-0587-2AFF-DAC54D4CE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01249EF-AF83-FCF0-C356-785BC33EF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0B3AB1A-6C6B-438E-0317-78518FDB2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848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F8E64-EB34-1B46-EE99-A30ECE52C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CF9DF45-7F9C-48A9-5589-A9A5B0951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8C3321D-AAA3-85DE-74F8-E4FD837D1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`Groen: 2 schades aan bomen, vandaar hoog bedrag. In berekening van potentieel gemiddeld bedrag van gemeente A (realistisch) meegenomen.</a:t>
            </a:r>
          </a:p>
        </p:txBody>
      </p:sp>
    </p:spTree>
    <p:extLst>
      <p:ext uri="{BB962C8B-B14F-4D97-AF65-F5344CB8AC3E}">
        <p14:creationId xmlns:p14="http://schemas.microsoft.com/office/powerpoint/2010/main" val="210559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16987-AC4A-36D0-4EC9-B53BD6A1A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58939ED-EB39-9851-78DA-5C6A13E1D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B588935-ED11-ED8F-CA7F-5CD12590F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30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46D6B-9E5A-AA4A-3C97-E779A5D34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32C577B-FCE7-8BF1-88F0-0284849FC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4B924D-3E54-BD5F-95E5-37F5E5C4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FD614D-3998-D9C2-FE55-6CD51495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4F6A36-4A12-4114-9885-1E1BDFE2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21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36885-831D-3B05-3615-B85B5306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94C5FC-B3C5-25BD-686B-A2A133F2C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E195F7-A641-1936-10FC-068B5244C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30864F-1420-532D-55DA-42AB18E3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F78EAE-8B47-2375-9D89-41D46A8E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0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20E61E0-0221-AC1E-73B2-7598AF758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247DA1-66B1-80C8-DD52-F65B21E37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2A7E8F-9960-2529-ECD0-EAC7C420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E0594D-AC89-7FB4-FD9C-FCE0713E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1CBCD8-4936-5DB4-1A26-8320CEFC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32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427" y="6162658"/>
            <a:ext cx="1111101" cy="38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FF706EB-E8F2-0A5B-3E6F-5DC296F2A6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205597"/>
            <a:ext cx="1714749" cy="3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397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8393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60BE2B3-F6AB-F9C2-72B0-D11B41B9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0" y="6086124"/>
            <a:ext cx="1964132" cy="4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8675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hoe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00000"/>
              </a:lnSpc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8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427" y="6162658"/>
            <a:ext cx="1111101" cy="38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869A96F-9B62-F635-9D74-E1518426DA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205597"/>
            <a:ext cx="1714749" cy="3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3172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C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00000"/>
              </a:lnSpc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7" name="Afbeelding" descr="Afbeelding">
            <a:extLst>
              <a:ext uri="{FF2B5EF4-FFF2-40B4-BE49-F238E27FC236}">
                <a16:creationId xmlns:a16="http://schemas.microsoft.com/office/drawing/2014/main" id="{F590886D-493A-0344-8921-5DCE1701DF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907" y="6156171"/>
            <a:ext cx="1111251" cy="385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F99B2F3-0B4E-E5B3-A911-64C1DF0319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202089"/>
            <a:ext cx="1730491" cy="3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5668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C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00000"/>
              </a:lnSpc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A0C1744-C575-06E3-120E-6D4B3ADC1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205597"/>
            <a:ext cx="1714749" cy="3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772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hoek"/>
          <p:cNvSpPr/>
          <p:nvPr/>
        </p:nvSpPr>
        <p:spPr>
          <a:xfrm>
            <a:off x="6096000" y="0"/>
            <a:ext cx="6097718" cy="6858000"/>
          </a:xfrm>
          <a:prstGeom prst="rect">
            <a:avLst/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00000"/>
              </a:lnSpc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49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980" y="6156197"/>
            <a:ext cx="1111105" cy="385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DABC59D-0F81-71ED-E2AF-A11369DF19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205597"/>
            <a:ext cx="1714749" cy="3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010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je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427" y="6162658"/>
            <a:ext cx="1111101" cy="385587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Rechthoek"/>
          <p:cNvSpPr/>
          <p:nvPr/>
        </p:nvSpPr>
        <p:spPr>
          <a:xfrm>
            <a:off x="0" y="-2519"/>
            <a:ext cx="12192000" cy="2892322"/>
          </a:xfrm>
          <a:prstGeom prst="rect">
            <a:avLst/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00000"/>
              </a:lnSpc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E1A8F66-33C3-1B4E-B71B-BAD3357AB3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205597"/>
            <a:ext cx="1714749" cy="3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45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8B7F9-4961-9733-73B4-1A27E5BE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F7B975-38EC-4B98-FD60-DE8DC6310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B94360-93E1-07D4-86C5-7364C3B2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05045F-C0EC-A53E-FE63-A2F1179C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55958F-8353-3C7E-7919-72B84616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879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chtgrijze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427" y="6162658"/>
            <a:ext cx="1111101" cy="38558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Rechthoek"/>
          <p:cNvSpPr/>
          <p:nvPr/>
        </p:nvSpPr>
        <p:spPr>
          <a:xfrm>
            <a:off x="0" y="-2519"/>
            <a:ext cx="12192000" cy="2892322"/>
          </a:xfrm>
          <a:prstGeom prst="rect">
            <a:avLst/>
          </a:prstGeom>
          <a:solidFill>
            <a:srgbClr val="EDEDE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00000"/>
              </a:lnSpc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2AC020B-1D92-4E3D-7EFF-74836DB430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205597"/>
            <a:ext cx="1714749" cy="3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1984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nkergrijze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427" y="6162658"/>
            <a:ext cx="1111101" cy="385587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Ruimte voor een titel / voetnoot / datum"/>
          <p:cNvSpPr txBox="1"/>
          <p:nvPr/>
        </p:nvSpPr>
        <p:spPr>
          <a:xfrm>
            <a:off x="446523" y="6396077"/>
            <a:ext cx="9842902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2000">
                <a:solidFill>
                  <a:srgbClr val="646361"/>
                </a:solidFill>
                <a:latin typeface="+mn-lt"/>
                <a:ea typeface="+mn-ea"/>
                <a:cs typeface="+mn-cs"/>
                <a:sym typeface="Ubuntu Regular"/>
              </a:defRPr>
            </a:lvl1pPr>
          </a:lstStyle>
          <a:p>
            <a:r>
              <a:rPr lang="nl-NL" sz="1000"/>
              <a:t>Juli 2025</a:t>
            </a:r>
          </a:p>
        </p:txBody>
      </p:sp>
      <p:sp>
        <p:nvSpPr>
          <p:cNvPr id="119" name="Rechthoek"/>
          <p:cNvSpPr/>
          <p:nvPr/>
        </p:nvSpPr>
        <p:spPr>
          <a:xfrm>
            <a:off x="0" y="-2519"/>
            <a:ext cx="12192000" cy="2892322"/>
          </a:xfrm>
          <a:prstGeom prst="rect">
            <a:avLst/>
          </a:prstGeom>
          <a:solidFill>
            <a:srgbClr val="3C3C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00000"/>
              </a:lnSpc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23159345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Donkergrijze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"/>
          <p:cNvSpPr/>
          <p:nvPr/>
        </p:nvSpPr>
        <p:spPr>
          <a:xfrm>
            <a:off x="0" y="-2519"/>
            <a:ext cx="12192000" cy="2892322"/>
          </a:xfrm>
          <a:prstGeom prst="rect">
            <a:avLst/>
          </a:prstGeom>
          <a:solidFill>
            <a:srgbClr val="3C3C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00000"/>
              </a:lnSpc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9277042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0194F-7D28-82D3-F69E-656A7CD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E79126-A465-88A8-D374-D3369B0AB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F36D94-E088-1FA7-E406-3342F7AE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251C80-E75B-3A21-0B8A-A8F932A1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CB8C8A-92D3-80C5-534C-05FE0374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69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B490E-3CBA-0C97-18B2-401F361B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23AEE-DE7E-8CE8-742C-5A910A9D3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2494F9-F134-DD1A-ACE8-834AA47E8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DF16F4-E314-5765-8ED1-00A7F558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AC0AA1-0180-0A68-E296-422FFF34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DAFB4A-9A5D-F351-0833-BB97A65D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41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0B4BB-E0AE-F96D-2509-2312FAA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D066C9-8DC9-0560-B1B7-2A06D838D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4483FD-7305-7290-1EFB-2064DECF4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24271CA-500A-498E-A939-B50B2346B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FF5725B-997C-67EA-230D-8A0DFA37C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6CA83F0-AC65-5E7B-5C66-6FD3E758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F049772-6F4F-B4BC-E8E4-6AE4759D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A23F202-6227-CA3F-EB27-E476893F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17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8035D-0E89-378F-579F-B19E5A9B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D96964-0973-1760-01D2-FCECC014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F6ACDD-9A2B-CDD6-5CB8-FFC38BF5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636FEB-46D1-1757-5025-9C26CDFD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03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7CA1A07-2C96-B7A5-E8EC-81F780DE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9BB58A-88D4-035C-5CA1-D3250568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CB96E9-054A-EB26-7C39-85F63153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23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EF3DA-1557-91E0-1421-E73F558D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AD8ED6-2C83-60B8-538A-5FEF1FEDE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EE87DF-751B-2326-DF6E-174ACB230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3D2DBB-28A1-ED47-5960-0AB3990A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7D16E7-9A21-DF83-ED19-B8B64EDB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466B33-7397-C96F-075E-BA30DD07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15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0481B-BC0B-9F56-7BAD-6C1AAA83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FFA1081-31F3-4433-E162-FF4DD8854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8D5794-0D78-8970-4715-D88763048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BC35EB-FD86-9B13-9CCE-8CB5F17F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02CFF3-67BA-B70E-677E-90E594A4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9279D2-F14F-D4D4-2852-1F8DD804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30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E78922-12A5-E74E-24B0-645307D2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4DE7AF-BEEC-0D91-173C-25F8AE28D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F8E33A-8AFC-524E-28A5-1C999EF96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CE2D42-3371-A843-CFBB-89235A2E9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01BCC6-CCAF-F0B8-3237-9852203B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91A7-3722-41CC-BC02-2117F84E019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86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" descr="Afbeeldi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84717" y="5913244"/>
            <a:ext cx="1829812" cy="635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1141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ransition spd="med"/>
  <p:hf sldNum="0" hdr="0" dt="0"/>
  <p:txStyles>
    <p:titleStyle>
      <a:lvl1pPr marL="0" marR="0" indent="0" algn="l" defTabSz="12191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1pPr>
      <a:lvl2pPr marL="0" marR="0" indent="0" algn="l" defTabSz="12191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2pPr>
      <a:lvl3pPr marL="0" marR="0" indent="0" algn="l" defTabSz="12191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3pPr>
      <a:lvl4pPr marL="0" marR="0" indent="0" algn="l" defTabSz="12191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4pPr>
      <a:lvl5pPr marL="0" marR="0" indent="0" algn="l" defTabSz="12191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5pPr>
      <a:lvl6pPr marL="0" marR="0" indent="0" algn="l" defTabSz="12191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6pPr>
      <a:lvl7pPr marL="0" marR="0" indent="0" algn="l" defTabSz="12191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7pPr>
      <a:lvl8pPr marL="0" marR="0" indent="0" algn="l" defTabSz="12191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8pPr>
      <a:lvl9pPr marL="0" marR="0" indent="0" algn="l" defTabSz="12191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9pPr>
    </p:titleStyle>
    <p:bodyStyle>
      <a:lvl1pPr marL="0" marR="0" indent="0" algn="l" defTabSz="1219169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1pPr>
      <a:lvl2pPr marL="0" marR="0" indent="0" algn="l" defTabSz="1219169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2pPr>
      <a:lvl3pPr marL="0" marR="0" indent="0" algn="l" defTabSz="1219169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3pPr>
      <a:lvl4pPr marL="0" marR="0" indent="0" algn="l" defTabSz="1219169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4pPr>
      <a:lvl5pPr marL="0" marR="0" indent="0" algn="l" defTabSz="1219169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5pPr>
      <a:lvl6pPr marL="0" marR="0" indent="0" algn="l" defTabSz="1219169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6pPr>
      <a:lvl7pPr marL="0" marR="0" indent="0" algn="l" defTabSz="1219169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7pPr>
      <a:lvl8pPr marL="0" marR="0" indent="0" algn="l" defTabSz="1219169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8pPr>
      <a:lvl9pPr marL="0" marR="0" indent="0" algn="l" defTabSz="1219169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rgbClr val="FFFFFF"/>
          </a:solidFill>
          <a:uFillTx/>
          <a:latin typeface="Ubuntu Medium"/>
          <a:ea typeface="Ubuntu Medium"/>
          <a:cs typeface="Ubuntu Medium"/>
          <a:sym typeface="Ubuntu Medium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nodr.nl/" TargetMode="External"/><Relationship Id="rId5" Type="http://schemas.openxmlformats.org/officeDocument/2006/relationships/hyperlink" Target="mailto:info@nodr.nl" TargetMode="External"/><Relationship Id="rId4" Type="http://schemas.openxmlformats.org/officeDocument/2006/relationships/hyperlink" Target="https://www.nodr.nl/download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NODR_Presentatiebee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5" b="10865"/>
          <a:stretch/>
        </p:blipFill>
        <p:spPr>
          <a:xfrm>
            <a:off x="0" y="0"/>
            <a:ext cx="12192000" cy="5524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Afgeronde rechthoek"/>
          <p:cNvSpPr/>
          <p:nvPr/>
        </p:nvSpPr>
        <p:spPr>
          <a:xfrm>
            <a:off x="476249" y="5165099"/>
            <a:ext cx="7531409" cy="702302"/>
          </a:xfrm>
          <a:prstGeom prst="roundRect">
            <a:avLst>
              <a:gd name="adj" fmla="val 9357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34" name="Afgeronde rechthoek"/>
          <p:cNvSpPr/>
          <p:nvPr/>
        </p:nvSpPr>
        <p:spPr>
          <a:xfrm>
            <a:off x="476250" y="4358649"/>
            <a:ext cx="2000250" cy="702302"/>
          </a:xfrm>
          <a:prstGeom prst="roundRect">
            <a:avLst>
              <a:gd name="adj" fmla="val 9357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29" name="Afbeelding" descr="Afbeeld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717" y="5913244"/>
            <a:ext cx="1829812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uimte voor…"/>
          <p:cNvSpPr txBox="1"/>
          <p:nvPr/>
        </p:nvSpPr>
        <p:spPr>
          <a:xfrm>
            <a:off x="593666" y="4260601"/>
            <a:ext cx="9018211" cy="1622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t">
            <a:spAutoFit/>
          </a:bodyPr>
          <a:lstStyle/>
          <a:p>
            <a:pPr>
              <a:lnSpc>
                <a:spcPct val="120000"/>
              </a:lnSpc>
              <a:defRPr sz="9000">
                <a:latin typeface="Ubuntu Medium"/>
                <a:ea typeface="Ubuntu Medium"/>
                <a:cs typeface="Ubuntu Medium"/>
                <a:sym typeface="Ubuntu Medium"/>
              </a:defRPr>
            </a:pPr>
            <a:r>
              <a:rPr lang="nl-NL" sz="4500" dirty="0"/>
              <a:t>NODR </a:t>
            </a:r>
          </a:p>
          <a:p>
            <a:pPr algn="l">
              <a:lnSpc>
                <a:spcPct val="120000"/>
              </a:lnSpc>
              <a:defRPr sz="9000">
                <a:latin typeface="Ubuntu Medium"/>
                <a:ea typeface="Ubuntu Medium"/>
                <a:cs typeface="Ubuntu Medium"/>
                <a:sym typeface="Ubuntu Medium"/>
              </a:defRPr>
            </a:pPr>
            <a:r>
              <a:rPr lang="nl-NL" sz="4500" dirty="0"/>
              <a:t>Benchmarken met impact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E8AE9A7-CB3C-C6B0-310F-4B957074E8CD}"/>
              </a:ext>
            </a:extLst>
          </p:cNvPr>
          <p:cNvSpPr txBox="1"/>
          <p:nvPr/>
        </p:nvSpPr>
        <p:spPr>
          <a:xfrm>
            <a:off x="476249" y="5980953"/>
            <a:ext cx="402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Maart 2026, Janneke van Haaren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8DE9B-C956-1997-1DF3-F3A295AFD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">
            <a:extLst>
              <a:ext uri="{FF2B5EF4-FFF2-40B4-BE49-F238E27FC236}">
                <a16:creationId xmlns:a16="http://schemas.microsoft.com/office/drawing/2014/main" id="{0293B321-EF38-A684-D54E-BD16F9CB99FD}"/>
              </a:ext>
            </a:extLst>
          </p:cNvPr>
          <p:cNvSpPr/>
          <p:nvPr/>
        </p:nvSpPr>
        <p:spPr>
          <a:xfrm>
            <a:off x="473317" y="431060"/>
            <a:ext cx="5622683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Ruimte voor een titel">
            <a:extLst>
              <a:ext uri="{FF2B5EF4-FFF2-40B4-BE49-F238E27FC236}">
                <a16:creationId xmlns:a16="http://schemas.microsoft.com/office/drawing/2014/main" id="{2900C188-928A-5B19-8229-527EDA61874D}"/>
              </a:ext>
            </a:extLst>
          </p:cNvPr>
          <p:cNvSpPr txBox="1"/>
          <p:nvPr/>
        </p:nvSpPr>
        <p:spPr>
          <a:xfrm>
            <a:off x="538602" y="444025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/>
              <a:t> </a:t>
            </a:r>
            <a:endParaRPr sz="3250"/>
          </a:p>
        </p:txBody>
      </p:sp>
      <p:sp>
        <p:nvSpPr>
          <p:cNvPr id="14" name="Ruimte voor een subtitel">
            <a:extLst>
              <a:ext uri="{FF2B5EF4-FFF2-40B4-BE49-F238E27FC236}">
                <a16:creationId xmlns:a16="http://schemas.microsoft.com/office/drawing/2014/main" id="{527DA8AD-9308-0257-0AEE-30C101BF3B47}"/>
              </a:ext>
            </a:extLst>
          </p:cNvPr>
          <p:cNvSpPr txBox="1"/>
          <p:nvPr/>
        </p:nvSpPr>
        <p:spPr>
          <a:xfrm>
            <a:off x="560519" y="1112161"/>
            <a:ext cx="423431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0" name="Ruimte voor een subtitel">
            <a:extLst>
              <a:ext uri="{FF2B5EF4-FFF2-40B4-BE49-F238E27FC236}">
                <a16:creationId xmlns:a16="http://schemas.microsoft.com/office/drawing/2014/main" id="{91F48D08-7B0F-AF74-6128-9BDCBBD0A616}"/>
              </a:ext>
            </a:extLst>
          </p:cNvPr>
          <p:cNvSpPr txBox="1"/>
          <p:nvPr/>
        </p:nvSpPr>
        <p:spPr>
          <a:xfrm>
            <a:off x="560519" y="1112161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2" name="Ruimte voor een titel">
            <a:extLst>
              <a:ext uri="{FF2B5EF4-FFF2-40B4-BE49-F238E27FC236}">
                <a16:creationId xmlns:a16="http://schemas.microsoft.com/office/drawing/2014/main" id="{33395418-ACB0-F624-1C45-951A78323870}"/>
              </a:ext>
            </a:extLst>
          </p:cNvPr>
          <p:cNvSpPr txBox="1"/>
          <p:nvPr/>
        </p:nvSpPr>
        <p:spPr>
          <a:xfrm>
            <a:off x="560484" y="475172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baseline="30000" dirty="0">
                <a:solidFill>
                  <a:schemeClr val="bg1"/>
                </a:solidFill>
              </a:rPr>
              <a:t>Lessen &amp; Conclusies uit de benchmark</a:t>
            </a:r>
            <a:endParaRPr sz="3250" dirty="0">
              <a:solidFill>
                <a:schemeClr val="bg1"/>
              </a:solidFill>
            </a:endParaRPr>
          </a:p>
        </p:txBody>
      </p:sp>
      <p:sp>
        <p:nvSpPr>
          <p:cNvPr id="27" name="Ruimte voor een subtitel">
            <a:extLst>
              <a:ext uri="{FF2B5EF4-FFF2-40B4-BE49-F238E27FC236}">
                <a16:creationId xmlns:a16="http://schemas.microsoft.com/office/drawing/2014/main" id="{8D4A6A05-E640-8ADB-95C4-C6D65445A769}"/>
              </a:ext>
            </a:extLst>
          </p:cNvPr>
          <p:cNvSpPr txBox="1"/>
          <p:nvPr/>
        </p:nvSpPr>
        <p:spPr>
          <a:xfrm>
            <a:off x="557586" y="1056476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1750">
                <a:solidFill>
                  <a:schemeClr val="bg1"/>
                </a:solidFill>
              </a:rPr>
              <a:t>Overall rapportage September en Oktober</a:t>
            </a:r>
            <a:endParaRPr sz="175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E415EB-ACD8-FC61-C276-CDE337E6F859}"/>
              </a:ext>
            </a:extLst>
          </p:cNvPr>
          <p:cNvSpPr txBox="1"/>
          <p:nvPr/>
        </p:nvSpPr>
        <p:spPr>
          <a:xfrm>
            <a:off x="454336" y="1239716"/>
            <a:ext cx="6175064" cy="4141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Voor de gemeente in deze benchmark is er een onbenut potentieel in de schadeportefeuille van </a:t>
            </a:r>
            <a:r>
              <a:rPr lang="nl-NL" sz="2000" b="1" dirty="0">
                <a:solidFill>
                  <a:srgbClr val="000000"/>
                </a:solidFill>
              </a:rPr>
              <a:t>€740.000 per jaar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Benchmark-analyse voor deze gemeente gecombineerd met conclusies en aanbevelingen op </a:t>
            </a:r>
            <a:r>
              <a:rPr lang="nl-NL" sz="2000" b="1" dirty="0">
                <a:solidFill>
                  <a:srgbClr val="000000"/>
                </a:solidFill>
              </a:rPr>
              <a:t>negen</a:t>
            </a:r>
            <a:r>
              <a:rPr lang="nl-NL" sz="2000" dirty="0">
                <a:solidFill>
                  <a:srgbClr val="000000"/>
                </a:solidFill>
              </a:rPr>
              <a:t> (9) deelgebieden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Analyse binnen eigen portefeuille onvoldoende om dit potentieel inzichtelijk te maken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Diepte-analyse én benchmark met andere gemeenten van belang voor inzichtelijk maken van volledig potentieel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pPr algn="l"/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82E419-CA71-1DC4-96FF-75B75FB0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17186" r="14631" b="8863"/>
          <a:stretch>
            <a:fillRect/>
          </a:stretch>
        </p:blipFill>
        <p:spPr>
          <a:xfrm>
            <a:off x="6912429" y="0"/>
            <a:ext cx="525642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04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E5F08-5F1B-7562-41FB-EBB5F5311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">
            <a:extLst>
              <a:ext uri="{FF2B5EF4-FFF2-40B4-BE49-F238E27FC236}">
                <a16:creationId xmlns:a16="http://schemas.microsoft.com/office/drawing/2014/main" id="{CB529DA3-5841-7394-96EB-3EE26E4890D3}"/>
              </a:ext>
            </a:extLst>
          </p:cNvPr>
          <p:cNvSpPr/>
          <p:nvPr/>
        </p:nvSpPr>
        <p:spPr>
          <a:xfrm>
            <a:off x="473318" y="431060"/>
            <a:ext cx="2073939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Ruimte voor een titel">
            <a:extLst>
              <a:ext uri="{FF2B5EF4-FFF2-40B4-BE49-F238E27FC236}">
                <a16:creationId xmlns:a16="http://schemas.microsoft.com/office/drawing/2014/main" id="{BE2DFC4C-DE18-ACB0-53B9-ECE443FF1DF0}"/>
              </a:ext>
            </a:extLst>
          </p:cNvPr>
          <p:cNvSpPr txBox="1"/>
          <p:nvPr/>
        </p:nvSpPr>
        <p:spPr>
          <a:xfrm>
            <a:off x="538602" y="444025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/>
              <a:t> </a:t>
            </a:r>
            <a:endParaRPr sz="3250"/>
          </a:p>
        </p:txBody>
      </p:sp>
      <p:sp>
        <p:nvSpPr>
          <p:cNvPr id="14" name="Ruimte voor een subtitel">
            <a:extLst>
              <a:ext uri="{FF2B5EF4-FFF2-40B4-BE49-F238E27FC236}">
                <a16:creationId xmlns:a16="http://schemas.microsoft.com/office/drawing/2014/main" id="{7D894AB1-7B95-0DE0-BC4E-1B2B15603315}"/>
              </a:ext>
            </a:extLst>
          </p:cNvPr>
          <p:cNvSpPr txBox="1"/>
          <p:nvPr/>
        </p:nvSpPr>
        <p:spPr>
          <a:xfrm>
            <a:off x="560519" y="1112161"/>
            <a:ext cx="423431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0" name="Ruimte voor een subtitel">
            <a:extLst>
              <a:ext uri="{FF2B5EF4-FFF2-40B4-BE49-F238E27FC236}">
                <a16:creationId xmlns:a16="http://schemas.microsoft.com/office/drawing/2014/main" id="{6FC96883-205A-6262-03F3-21D0E3141363}"/>
              </a:ext>
            </a:extLst>
          </p:cNvPr>
          <p:cNvSpPr txBox="1"/>
          <p:nvPr/>
        </p:nvSpPr>
        <p:spPr>
          <a:xfrm>
            <a:off x="560519" y="1112161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2" name="Ruimte voor een titel">
            <a:extLst>
              <a:ext uri="{FF2B5EF4-FFF2-40B4-BE49-F238E27FC236}">
                <a16:creationId xmlns:a16="http://schemas.microsoft.com/office/drawing/2014/main" id="{00C291C9-1F21-77E5-09A9-8960C9FB1C21}"/>
              </a:ext>
            </a:extLst>
          </p:cNvPr>
          <p:cNvSpPr txBox="1"/>
          <p:nvPr/>
        </p:nvSpPr>
        <p:spPr>
          <a:xfrm>
            <a:off x="560484" y="475174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baseline="30000" dirty="0">
                <a:solidFill>
                  <a:schemeClr val="bg1"/>
                </a:solidFill>
              </a:rPr>
              <a:t>Aan de slag!</a:t>
            </a:r>
            <a:endParaRPr sz="3250" dirty="0">
              <a:solidFill>
                <a:schemeClr val="bg1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0E1141C-921F-A5F7-F4DA-D63FF5AC7231}"/>
              </a:ext>
            </a:extLst>
          </p:cNvPr>
          <p:cNvSpPr/>
          <p:nvPr/>
        </p:nvSpPr>
        <p:spPr>
          <a:xfrm>
            <a:off x="279699" y="6045798"/>
            <a:ext cx="2076226" cy="576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EEE0955-3E9C-3D79-C358-F3DF312823A4}"/>
              </a:ext>
            </a:extLst>
          </p:cNvPr>
          <p:cNvSpPr txBox="1"/>
          <p:nvPr/>
        </p:nvSpPr>
        <p:spPr>
          <a:xfrm>
            <a:off x="454335" y="1239715"/>
            <a:ext cx="6540515" cy="51696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000000"/>
                </a:solidFill>
              </a:rPr>
              <a:t>De mogelijkheden om het volledige potentieel van de schadeportefeuille te benutten: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00"/>
                </a:solidFill>
              </a:rPr>
              <a:t>Laat een benchmark-analyse uitvoeren voor uw gemeente, inclusief periodieke update;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00"/>
                </a:solidFill>
              </a:rPr>
              <a:t>Stimuleer het melden van schades actief binnen de organisatie (visuele middelen, nieuwsbrieven, </a:t>
            </a:r>
            <a:r>
              <a:rPr lang="nl-NL" sz="2000" dirty="0" err="1">
                <a:solidFill>
                  <a:srgbClr val="000000"/>
                </a:solidFill>
              </a:rPr>
              <a:t>etc</a:t>
            </a:r>
            <a:r>
              <a:rPr lang="nl-NL" sz="2000" dirty="0">
                <a:solidFill>
                  <a:srgbClr val="000000"/>
                </a:solidFill>
              </a:rPr>
              <a:t>);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00"/>
                </a:solidFill>
              </a:rPr>
              <a:t>Agendeer de ontwikkelingen binnen de schadeportefeuille periodiek in een afdelings-overstijgend overleg;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00"/>
                </a:solidFill>
              </a:rPr>
              <a:t>Train de betrokken medewerkers/uitvoerders over de nut, noodzaak van het melden van schades;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00"/>
                </a:solidFill>
              </a:rPr>
              <a:t>Laat een diepte-analyse maken of alle kostencomponenten aangeleverd worden t.b.v. de claim;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00"/>
                </a:solidFill>
              </a:rPr>
              <a:t>Voer periodieke schouwrondes uit om aanrijdschades te identificeren.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FD39E24-3BA0-E40B-74D6-404D7D110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1158" t="-296" r="1158" b="296"/>
          <a:stretch>
            <a:fillRect/>
          </a:stretch>
        </p:blipFill>
        <p:spPr bwMode="auto">
          <a:xfrm>
            <a:off x="7169486" y="0"/>
            <a:ext cx="5018237" cy="68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8E26F7-19E8-F3EF-8962-13C00706C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-445" r="26238" b="444"/>
          <a:stretch>
            <a:fillRect/>
          </a:stretch>
        </p:blipFill>
        <p:spPr>
          <a:xfrm>
            <a:off x="7170095" y="0"/>
            <a:ext cx="5021044" cy="68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0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090F6-61E4-47C7-34A3-AF492694D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">
            <a:extLst>
              <a:ext uri="{FF2B5EF4-FFF2-40B4-BE49-F238E27FC236}">
                <a16:creationId xmlns:a16="http://schemas.microsoft.com/office/drawing/2014/main" id="{7E454B21-A2D9-7F96-E922-2FD12CCB08A1}"/>
              </a:ext>
            </a:extLst>
          </p:cNvPr>
          <p:cNvSpPr/>
          <p:nvPr/>
        </p:nvSpPr>
        <p:spPr>
          <a:xfrm>
            <a:off x="473317" y="431060"/>
            <a:ext cx="5622683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Ruimte voor een titel">
            <a:extLst>
              <a:ext uri="{FF2B5EF4-FFF2-40B4-BE49-F238E27FC236}">
                <a16:creationId xmlns:a16="http://schemas.microsoft.com/office/drawing/2014/main" id="{E5E9065E-83E4-168E-247E-B89287029100}"/>
              </a:ext>
            </a:extLst>
          </p:cNvPr>
          <p:cNvSpPr txBox="1"/>
          <p:nvPr/>
        </p:nvSpPr>
        <p:spPr>
          <a:xfrm>
            <a:off x="558922" y="677705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/>
              <a:t> </a:t>
            </a:r>
            <a:endParaRPr sz="3250"/>
          </a:p>
        </p:txBody>
      </p:sp>
      <p:sp>
        <p:nvSpPr>
          <p:cNvPr id="14" name="Ruimte voor een subtitel">
            <a:extLst>
              <a:ext uri="{FF2B5EF4-FFF2-40B4-BE49-F238E27FC236}">
                <a16:creationId xmlns:a16="http://schemas.microsoft.com/office/drawing/2014/main" id="{3BA908FB-441C-6119-D1B7-9A53BCA9FD4C}"/>
              </a:ext>
            </a:extLst>
          </p:cNvPr>
          <p:cNvSpPr txBox="1"/>
          <p:nvPr/>
        </p:nvSpPr>
        <p:spPr>
          <a:xfrm>
            <a:off x="560519" y="1112161"/>
            <a:ext cx="423431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0" name="Ruimte voor een subtitel">
            <a:extLst>
              <a:ext uri="{FF2B5EF4-FFF2-40B4-BE49-F238E27FC236}">
                <a16:creationId xmlns:a16="http://schemas.microsoft.com/office/drawing/2014/main" id="{A5FBE3DE-738A-7710-4643-A5D44789783C}"/>
              </a:ext>
            </a:extLst>
          </p:cNvPr>
          <p:cNvSpPr txBox="1"/>
          <p:nvPr/>
        </p:nvSpPr>
        <p:spPr>
          <a:xfrm>
            <a:off x="560519" y="1112161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2" name="Ruimte voor een titel">
            <a:extLst>
              <a:ext uri="{FF2B5EF4-FFF2-40B4-BE49-F238E27FC236}">
                <a16:creationId xmlns:a16="http://schemas.microsoft.com/office/drawing/2014/main" id="{C36E28DC-A094-39BF-75C4-E22B5F8EB9D1}"/>
              </a:ext>
            </a:extLst>
          </p:cNvPr>
          <p:cNvSpPr txBox="1"/>
          <p:nvPr/>
        </p:nvSpPr>
        <p:spPr>
          <a:xfrm>
            <a:off x="560484" y="526570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baseline="30000" dirty="0">
                <a:solidFill>
                  <a:schemeClr val="bg1"/>
                </a:solidFill>
              </a:rPr>
              <a:t>Waar gaat u morgen mee aan de slag?</a:t>
            </a:r>
            <a:endParaRPr sz="3250" dirty="0">
              <a:solidFill>
                <a:schemeClr val="bg1"/>
              </a:solidFill>
            </a:endParaRPr>
          </a:p>
        </p:txBody>
      </p:sp>
      <p:sp>
        <p:nvSpPr>
          <p:cNvPr id="27" name="Ruimte voor een subtitel">
            <a:extLst>
              <a:ext uri="{FF2B5EF4-FFF2-40B4-BE49-F238E27FC236}">
                <a16:creationId xmlns:a16="http://schemas.microsoft.com/office/drawing/2014/main" id="{038D2023-06BB-3B73-C2B7-E994A04E4D42}"/>
              </a:ext>
            </a:extLst>
          </p:cNvPr>
          <p:cNvSpPr txBox="1"/>
          <p:nvPr/>
        </p:nvSpPr>
        <p:spPr>
          <a:xfrm>
            <a:off x="557586" y="1056476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1750">
                <a:solidFill>
                  <a:schemeClr val="bg1"/>
                </a:solidFill>
              </a:rPr>
              <a:t>Overall rapportage September en Oktober</a:t>
            </a:r>
            <a:endParaRPr sz="175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30E80-5BB0-5093-5E10-AD4E5305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372" y="1056640"/>
            <a:ext cx="7787096" cy="51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8508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uimte voor tekst. Ruimte voor tekst. Ruimte voor tekst. Ruimte voor tekst. Ruimte voor tekst. Ruimte voor tekst. Ruimte voor tekst. Ruimte voor tekst. Ruimte voor tekst.…"/>
          <p:cNvSpPr txBox="1"/>
          <p:nvPr/>
        </p:nvSpPr>
        <p:spPr>
          <a:xfrm>
            <a:off x="476250" y="1497362"/>
            <a:ext cx="4954551" cy="140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1219169" hangingPunct="0">
              <a:lnSpc>
                <a:spcPct val="120000"/>
              </a:lnSpc>
              <a:defRPr>
                <a:solidFill>
                  <a:srgbClr val="3C3C39"/>
                </a:solidFill>
              </a:defRPr>
            </a:pPr>
            <a:r>
              <a:rPr lang="nl-NL" sz="1500" kern="0">
                <a:solidFill>
                  <a:srgbClr val="FFFFFF"/>
                </a:solidFill>
                <a:latin typeface="Ubuntu"/>
                <a:sym typeface="Ubuntu"/>
              </a:rPr>
              <a:t>NODR heeft een aantal interessante documenten voor u beschikbaar gesteld. Deze zijn gratis te downloaden via onze website.</a:t>
            </a:r>
          </a:p>
          <a:p>
            <a:pPr defTabSz="1219169" hangingPunct="0">
              <a:lnSpc>
                <a:spcPct val="120000"/>
              </a:lnSpc>
              <a:defRPr>
                <a:solidFill>
                  <a:srgbClr val="3C3C39"/>
                </a:solidFill>
              </a:defRPr>
            </a:pPr>
            <a:endParaRPr lang="nl-NL" sz="1500" b="1" kern="0">
              <a:solidFill>
                <a:srgbClr val="FFFFFF"/>
              </a:solidFill>
              <a:latin typeface="Ubuntu"/>
              <a:sym typeface="Ubuntu"/>
            </a:endParaRPr>
          </a:p>
          <a:p>
            <a:pPr defTabSz="1219169" hangingPunct="0">
              <a:lnSpc>
                <a:spcPct val="120000"/>
              </a:lnSpc>
              <a:defRPr>
                <a:solidFill>
                  <a:srgbClr val="3C3C39"/>
                </a:solidFill>
              </a:defRPr>
            </a:pPr>
            <a:r>
              <a:rPr lang="nl-NL" sz="1500" b="1" kern="0">
                <a:solidFill>
                  <a:srgbClr val="EB6209"/>
                </a:solidFill>
                <a:latin typeface="Ubuntu"/>
                <a:sym typeface="Ubuntu"/>
              </a:rPr>
              <a:t>Jullie melden, wij handelen de schade af!</a:t>
            </a:r>
          </a:p>
        </p:txBody>
      </p:sp>
      <p:sp>
        <p:nvSpPr>
          <p:cNvPr id="409" name="Afgeronde rechthoek"/>
          <p:cNvSpPr/>
          <p:nvPr/>
        </p:nvSpPr>
        <p:spPr>
          <a:xfrm>
            <a:off x="476250" y="477424"/>
            <a:ext cx="3714750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10" name="Ruimte voor een titel"/>
          <p:cNvSpPr txBox="1"/>
          <p:nvPr/>
        </p:nvSpPr>
        <p:spPr>
          <a:xfrm>
            <a:off x="567928" y="451991"/>
            <a:ext cx="4954551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pPr defTabSz="1219169" hangingPunct="0">
              <a:lnSpc>
                <a:spcPct val="110000"/>
              </a:lnSpc>
            </a:pPr>
            <a:r>
              <a:rPr lang="nl-NL" sz="3250" kern="0">
                <a:solidFill>
                  <a:srgbClr val="FFFFFF"/>
                </a:solidFill>
              </a:rPr>
              <a:t>Meer informatie?</a:t>
            </a:r>
            <a:endParaRPr lang="en-US" sz="3250" kern="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776B6A-1B86-5240-8F14-CC1360270C4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r="27095"/>
          <a:stretch/>
        </p:blipFill>
        <p:spPr>
          <a:xfrm>
            <a:off x="6096000" y="0"/>
            <a:ext cx="6096001" cy="6858000"/>
          </a:xfrm>
          <a:prstGeom prst="rect">
            <a:avLst/>
          </a:prstGeom>
        </p:spPr>
      </p:pic>
      <p:sp>
        <p:nvSpPr>
          <p:cNvPr id="9" name="Afgeronde rechthoek">
            <a:extLst>
              <a:ext uri="{FF2B5EF4-FFF2-40B4-BE49-F238E27FC236}">
                <a16:creationId xmlns:a16="http://schemas.microsoft.com/office/drawing/2014/main" id="{04E7838F-68B8-A54C-99FB-35E4175DBBC9}"/>
              </a:ext>
            </a:extLst>
          </p:cNvPr>
          <p:cNvSpPr/>
          <p:nvPr/>
        </p:nvSpPr>
        <p:spPr>
          <a:xfrm>
            <a:off x="476250" y="3420870"/>
            <a:ext cx="2455794" cy="381959"/>
          </a:xfrm>
          <a:prstGeom prst="roundRect">
            <a:avLst>
              <a:gd name="adj" fmla="val 16083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0" name="Ruimte voor een button">
            <a:extLst>
              <a:ext uri="{FF2B5EF4-FFF2-40B4-BE49-F238E27FC236}">
                <a16:creationId xmlns:a16="http://schemas.microsoft.com/office/drawing/2014/main" id="{6776312A-733D-124E-901E-05C250F08D3D}"/>
              </a:ext>
            </a:extLst>
          </p:cNvPr>
          <p:cNvSpPr txBox="1"/>
          <p:nvPr/>
        </p:nvSpPr>
        <p:spPr>
          <a:xfrm>
            <a:off x="560519" y="3446685"/>
            <a:ext cx="4298099" cy="31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200" tIns="25400" rIns="25400" bIns="25400">
            <a:spAutoFit/>
          </a:bodyPr>
          <a:lstStyle>
            <a:lvl1pPr algn="l">
              <a:defRPr sz="3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pPr defTabSz="1219169" hangingPunct="0">
              <a:lnSpc>
                <a:spcPct val="110000"/>
              </a:lnSpc>
            </a:pPr>
            <a:r>
              <a:rPr lang="nl-NL" sz="1750" kern="0">
                <a:solidFill>
                  <a:srgbClr val="3C3C3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alle downloads</a:t>
            </a:r>
            <a:endParaRPr sz="1750" kern="0">
              <a:solidFill>
                <a:srgbClr val="3C3C39"/>
              </a:solidFill>
            </a:endParaRPr>
          </a:p>
        </p:txBody>
      </p:sp>
      <p:sp>
        <p:nvSpPr>
          <p:cNvPr id="12" name="Ruimte voor tekst. Ruimte voor tekst. Ruimte voor tekst. Ruimte voor tekst. Ruimte voor tekst. Ruimte voor tekst. Ruimte voor tekst. Ruimte voor tekst. Ruimte voor tekst.…">
            <a:extLst>
              <a:ext uri="{FF2B5EF4-FFF2-40B4-BE49-F238E27FC236}">
                <a16:creationId xmlns:a16="http://schemas.microsoft.com/office/drawing/2014/main" id="{AE1F2793-B50A-424A-B6A8-E590399D1534}"/>
              </a:ext>
            </a:extLst>
          </p:cNvPr>
          <p:cNvSpPr txBox="1"/>
          <p:nvPr/>
        </p:nvSpPr>
        <p:spPr>
          <a:xfrm>
            <a:off x="454768" y="4427120"/>
            <a:ext cx="4954551" cy="164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1219169" hangingPunct="0">
              <a:lnSpc>
                <a:spcPct val="120000"/>
              </a:lnSpc>
              <a:defRPr>
                <a:solidFill>
                  <a:srgbClr val="3C3C39"/>
                </a:solidFill>
              </a:defRPr>
            </a:pPr>
            <a:r>
              <a:rPr lang="nl-NL" sz="1250" kern="0">
                <a:solidFill>
                  <a:srgbClr val="FFFFFF"/>
                </a:solidFill>
                <a:latin typeface="Ubuntu" panose="020B0504030602030204" pitchFamily="34" charset="0"/>
                <a:sym typeface="Ubuntu"/>
              </a:rPr>
              <a:t>NODR BV</a:t>
            </a:r>
            <a:br>
              <a:rPr lang="nl-NL" sz="1250" kern="0">
                <a:solidFill>
                  <a:srgbClr val="FFFFFF"/>
                </a:solidFill>
                <a:latin typeface="Ubuntu" panose="020B0504030602030204" pitchFamily="34" charset="0"/>
                <a:sym typeface="Ubuntu"/>
              </a:rPr>
            </a:br>
            <a:r>
              <a:rPr lang="nl-NL" sz="1250" kern="0">
                <a:solidFill>
                  <a:srgbClr val="FFFFFF"/>
                </a:solidFill>
                <a:latin typeface="Ubuntu" panose="020B0504030602030204" pitchFamily="34" charset="0"/>
                <a:sym typeface="Ubuntu"/>
              </a:rPr>
              <a:t>Postbus 75387</a:t>
            </a:r>
            <a:br>
              <a:rPr lang="nl-NL" sz="1250" kern="0">
                <a:solidFill>
                  <a:srgbClr val="FFFFFF"/>
                </a:solidFill>
                <a:latin typeface="Ubuntu" panose="020B0504030602030204" pitchFamily="34" charset="0"/>
                <a:sym typeface="Ubuntu"/>
              </a:rPr>
            </a:br>
            <a:r>
              <a:rPr lang="nl-NL" sz="1250" kern="0">
                <a:solidFill>
                  <a:srgbClr val="FFFFFF"/>
                </a:solidFill>
                <a:latin typeface="Ubuntu" panose="020B0504030602030204" pitchFamily="34" charset="0"/>
                <a:sym typeface="Ubuntu"/>
              </a:rPr>
              <a:t>1070 AJ Amsterdam</a:t>
            </a:r>
          </a:p>
          <a:p>
            <a:pPr defTabSz="1219169" hangingPunct="0">
              <a:lnSpc>
                <a:spcPct val="120000"/>
              </a:lnSpc>
              <a:defRPr>
                <a:solidFill>
                  <a:srgbClr val="3C3C39"/>
                </a:solidFill>
              </a:defRPr>
            </a:pPr>
            <a:r>
              <a:rPr lang="nl-NL" sz="1250" kern="0">
                <a:solidFill>
                  <a:srgbClr val="FFFFFF"/>
                </a:solidFill>
                <a:latin typeface="Ubuntu" panose="020B0504030602030204" pitchFamily="34" charset="0"/>
                <a:sym typeface="Ubuntu"/>
              </a:rPr>
              <a:t>t. 020 - 379 00 73</a:t>
            </a:r>
            <a:br>
              <a:rPr lang="nl-NL" sz="1250" kern="0">
                <a:solidFill>
                  <a:srgbClr val="FFFFFF"/>
                </a:solidFill>
                <a:latin typeface="Ubuntu" panose="020B0504030602030204" pitchFamily="34" charset="0"/>
                <a:sym typeface="Ubuntu"/>
              </a:rPr>
            </a:br>
            <a:r>
              <a:rPr lang="nl-NL" sz="1250" kern="0">
                <a:solidFill>
                  <a:srgbClr val="FFFFFF"/>
                </a:solidFill>
                <a:latin typeface="Ubuntu" panose="020B0504030602030204" pitchFamily="34" charset="0"/>
                <a:sym typeface="Ubuntu"/>
              </a:rPr>
              <a:t>f. 020 - 675 84 01</a:t>
            </a:r>
            <a:br>
              <a:rPr lang="nl-NL" sz="1250" kern="0">
                <a:solidFill>
                  <a:srgbClr val="FFFFFF"/>
                </a:solidFill>
                <a:latin typeface="Ubuntu" panose="020B0504030602030204" pitchFamily="34" charset="0"/>
                <a:sym typeface="Ubuntu"/>
              </a:rPr>
            </a:br>
            <a:r>
              <a:rPr lang="nl-NL" sz="1250" u="sng" kern="0">
                <a:solidFill>
                  <a:srgbClr val="FFFFFF"/>
                </a:solidFill>
                <a:latin typeface="Ubuntu" panose="020B0504030602030204" pitchFamily="34" charset="0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info@nodr.nl</a:t>
            </a:r>
            <a:endParaRPr lang="nl-NL" sz="1250" u="sng" kern="0">
              <a:solidFill>
                <a:srgbClr val="FFFFFF"/>
              </a:solidFill>
              <a:latin typeface="Ubuntu" panose="020B0504030602030204" pitchFamily="34" charset="0"/>
              <a:sym typeface="Ubuntu"/>
            </a:endParaRPr>
          </a:p>
          <a:p>
            <a:pPr defTabSz="1219169" hangingPunct="0">
              <a:lnSpc>
                <a:spcPct val="120000"/>
              </a:lnSpc>
              <a:defRPr>
                <a:solidFill>
                  <a:srgbClr val="3C3C39"/>
                </a:solidFill>
              </a:defRPr>
            </a:pPr>
            <a:r>
              <a:rPr lang="nl-NL" sz="1250" u="sng" kern="0">
                <a:solidFill>
                  <a:srgbClr val="FFFFFF"/>
                </a:solidFill>
                <a:latin typeface="Ubuntu" panose="020B0504030602030204" pitchFamily="34" charset="0"/>
                <a:sym typeface="Ubuntu"/>
                <a:hlinkClick r:id="rId6"/>
              </a:rPr>
              <a:t>www.nodr.nl</a:t>
            </a:r>
            <a:endParaRPr lang="nl-NL" sz="1250" kern="0">
              <a:solidFill>
                <a:srgbClr val="FFFFFF"/>
              </a:solidFill>
              <a:latin typeface="Ubuntu" panose="020B0504030602030204" pitchFamily="34" charset="0"/>
              <a:sym typeface="Ubuntu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911DBC-0A6D-1F42-B315-887AC688A1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920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imte voor een titel">
            <a:extLst>
              <a:ext uri="{FF2B5EF4-FFF2-40B4-BE49-F238E27FC236}">
                <a16:creationId xmlns:a16="http://schemas.microsoft.com/office/drawing/2014/main" id="{0DA270CD-1FB3-5148-B493-76A801FD311E}"/>
              </a:ext>
            </a:extLst>
          </p:cNvPr>
          <p:cNvSpPr txBox="1"/>
          <p:nvPr/>
        </p:nvSpPr>
        <p:spPr>
          <a:xfrm>
            <a:off x="538602" y="444025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dirty="0">
                <a:latin typeface="Ubuntu Medium" panose="020B0604030602030204" pitchFamily="34" charset="0"/>
              </a:rPr>
              <a:t> </a:t>
            </a:r>
            <a:endParaRPr sz="3250" dirty="0">
              <a:latin typeface="Ubuntu Medium" panose="020B0604030602030204" pitchFamily="34" charset="0"/>
            </a:endParaRPr>
          </a:p>
        </p:txBody>
      </p:sp>
      <p:sp>
        <p:nvSpPr>
          <p:cNvPr id="14" name="Ruimte voor een subtitel">
            <a:extLst>
              <a:ext uri="{FF2B5EF4-FFF2-40B4-BE49-F238E27FC236}">
                <a16:creationId xmlns:a16="http://schemas.microsoft.com/office/drawing/2014/main" id="{3B3A707E-2B74-CB4B-B739-2CF533911FE3}"/>
              </a:ext>
            </a:extLst>
          </p:cNvPr>
          <p:cNvSpPr txBox="1"/>
          <p:nvPr/>
        </p:nvSpPr>
        <p:spPr>
          <a:xfrm>
            <a:off x="560519" y="1112161"/>
            <a:ext cx="423431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 dirty="0">
              <a:solidFill>
                <a:schemeClr val="bg1"/>
              </a:solidFill>
            </a:endParaRPr>
          </a:p>
        </p:txBody>
      </p:sp>
      <p:sp>
        <p:nvSpPr>
          <p:cNvPr id="20" name="Ruimte voor een subtitel">
            <a:extLst>
              <a:ext uri="{FF2B5EF4-FFF2-40B4-BE49-F238E27FC236}">
                <a16:creationId xmlns:a16="http://schemas.microsoft.com/office/drawing/2014/main" id="{98C8302C-B9A1-C39D-34ED-BD1EC36C7F6D}"/>
              </a:ext>
            </a:extLst>
          </p:cNvPr>
          <p:cNvSpPr txBox="1"/>
          <p:nvPr/>
        </p:nvSpPr>
        <p:spPr>
          <a:xfrm>
            <a:off x="560519" y="1112161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 dirty="0">
              <a:solidFill>
                <a:schemeClr val="bg1"/>
              </a:solidFill>
            </a:endParaRPr>
          </a:p>
        </p:txBody>
      </p:sp>
      <p:sp>
        <p:nvSpPr>
          <p:cNvPr id="22" name="Ruimte voor een titel">
            <a:extLst>
              <a:ext uri="{FF2B5EF4-FFF2-40B4-BE49-F238E27FC236}">
                <a16:creationId xmlns:a16="http://schemas.microsoft.com/office/drawing/2014/main" id="{37748A63-2D50-84AA-8850-0207A3293A84}"/>
              </a:ext>
            </a:extLst>
          </p:cNvPr>
          <p:cNvSpPr txBox="1"/>
          <p:nvPr/>
        </p:nvSpPr>
        <p:spPr>
          <a:xfrm>
            <a:off x="569777" y="476137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baseline="30000" dirty="0">
                <a:solidFill>
                  <a:schemeClr val="bg1"/>
                </a:solidFill>
                <a:latin typeface="Ubuntu Medium" panose="020B0604030602030204" pitchFamily="34" charset="0"/>
              </a:rPr>
              <a:t>Voorstellen</a:t>
            </a:r>
            <a:endParaRPr sz="325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C595F9E-F0B7-1D2C-5A24-C360C1A6F4C3}"/>
              </a:ext>
            </a:extLst>
          </p:cNvPr>
          <p:cNvSpPr txBox="1"/>
          <p:nvPr/>
        </p:nvSpPr>
        <p:spPr>
          <a:xfrm>
            <a:off x="538602" y="3750686"/>
            <a:ext cx="3618995" cy="2180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r>
              <a:rPr lang="nl-NL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Janneke van Haaren</a:t>
            </a:r>
          </a:p>
          <a:p>
            <a:r>
              <a:rPr lang="nl-NL" sz="1600" dirty="0">
                <a:solidFill>
                  <a:srgbClr val="000000"/>
                </a:solidFill>
                <a:latin typeface="Ubuntu" panose="020B0504030602030204" pitchFamily="34" charset="0"/>
              </a:rPr>
              <a:t>46 jaar uit Best</a:t>
            </a:r>
          </a:p>
          <a:p>
            <a:endParaRPr lang="nl-NL" sz="16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r>
              <a:rPr lang="nl-NL" sz="1600" dirty="0">
                <a:solidFill>
                  <a:srgbClr val="000000"/>
                </a:solidFill>
                <a:latin typeface="Ubuntu" panose="020B0504030602030204" pitchFamily="34" charset="0"/>
              </a:rPr>
              <a:t>Directeur NODR</a:t>
            </a:r>
          </a:p>
          <a:p>
            <a:endParaRPr lang="nl-NL" sz="16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r>
              <a:rPr lang="nl-NL" sz="1600" dirty="0">
                <a:solidFill>
                  <a:srgbClr val="000000"/>
                </a:solidFill>
                <a:latin typeface="Ubuntu" panose="020B0504030602030204" pitchFamily="34" charset="0"/>
              </a:rPr>
              <a:t>Business Unit Manager – Nobralux</a:t>
            </a:r>
          </a:p>
          <a:p>
            <a:r>
              <a:rPr lang="nl-NL" sz="1600" dirty="0">
                <a:solidFill>
                  <a:srgbClr val="000000"/>
                </a:solidFill>
                <a:latin typeface="Ubuntu" panose="020B0504030602030204" pitchFamily="34" charset="0"/>
              </a:rPr>
              <a:t>Regio Facility Manager – CEVA</a:t>
            </a:r>
          </a:p>
          <a:p>
            <a:r>
              <a:rPr lang="nl-NL" sz="1600" dirty="0">
                <a:solidFill>
                  <a:srgbClr val="000000"/>
                </a:solidFill>
                <a:latin typeface="Ubuntu" panose="020B0504030602030204" pitchFamily="34" charset="0"/>
              </a:rPr>
              <a:t>Regio Directeur – </a:t>
            </a:r>
            <a:r>
              <a:rPr lang="nl-NL" sz="1600" dirty="0" err="1">
                <a:solidFill>
                  <a:srgbClr val="000000"/>
                </a:solidFill>
                <a:latin typeface="Ubuntu" panose="020B0504030602030204" pitchFamily="34" charset="0"/>
              </a:rPr>
              <a:t>Selecta</a:t>
            </a:r>
            <a:endParaRPr lang="nl-NL" sz="16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r>
              <a:rPr lang="nl-NL" sz="1600" dirty="0">
                <a:solidFill>
                  <a:srgbClr val="000000"/>
                </a:solidFill>
                <a:latin typeface="Ubuntu" panose="020B0504030602030204" pitchFamily="34" charset="0"/>
              </a:rPr>
              <a:t>Manager Operations - Essent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3B246CA-3231-FDBB-8475-EBE84255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02" y="1501646"/>
            <a:ext cx="2607625" cy="218015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9C30A17-318C-4B49-7791-3B0897F46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2599954"/>
            <a:ext cx="5140896" cy="308345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356B0DD-318B-54EE-7422-CE45B668A426}"/>
              </a:ext>
            </a:extLst>
          </p:cNvPr>
          <p:cNvSpPr txBox="1"/>
          <p:nvPr/>
        </p:nvSpPr>
        <p:spPr>
          <a:xfrm>
            <a:off x="6543675" y="1501646"/>
            <a:ext cx="5175008" cy="873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r>
              <a:rPr lang="nl-NL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Team NODR</a:t>
            </a:r>
          </a:p>
          <a:p>
            <a:r>
              <a:rPr lang="nl-NL" sz="1600" dirty="0">
                <a:solidFill>
                  <a:srgbClr val="000000"/>
                </a:solidFill>
                <a:latin typeface="Ubuntu" panose="020B0504030602030204" pitchFamily="34" charset="0"/>
              </a:rPr>
              <a:t>50 medewerkers in Amsterdam</a:t>
            </a:r>
          </a:p>
          <a:p>
            <a:endParaRPr lang="nl-NL" sz="16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r>
              <a:rPr lang="nl-NL" sz="1600" dirty="0">
                <a:solidFill>
                  <a:srgbClr val="000000"/>
                </a:solidFill>
                <a:latin typeface="Ubuntu" panose="020B0504030602030204" pitchFamily="34" charset="0"/>
              </a:rPr>
              <a:t>Gezamenlijk 232 jaar ervaring in schadeverhaal</a:t>
            </a:r>
          </a:p>
          <a:p>
            <a:endParaRPr lang="nl-NL" sz="1600" dirty="0">
              <a:solidFill>
                <a:srgbClr val="000000"/>
              </a:solidFill>
              <a:latin typeface="Ubuntu" panose="020B0504030602030204" pitchFamily="34" charset="0"/>
            </a:endParaRPr>
          </a:p>
        </p:txBody>
      </p:sp>
      <p:sp>
        <p:nvSpPr>
          <p:cNvPr id="13" name="Afgeronde rechthoek">
            <a:extLst>
              <a:ext uri="{FF2B5EF4-FFF2-40B4-BE49-F238E27FC236}">
                <a16:creationId xmlns:a16="http://schemas.microsoft.com/office/drawing/2014/main" id="{67BA28C7-388E-6579-91AC-88D642421F01}"/>
              </a:ext>
            </a:extLst>
          </p:cNvPr>
          <p:cNvSpPr/>
          <p:nvPr/>
        </p:nvSpPr>
        <p:spPr>
          <a:xfrm>
            <a:off x="476246" y="489271"/>
            <a:ext cx="2669981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5" name="Ruimte voor een titel">
            <a:extLst>
              <a:ext uri="{FF2B5EF4-FFF2-40B4-BE49-F238E27FC236}">
                <a16:creationId xmlns:a16="http://schemas.microsoft.com/office/drawing/2014/main" id="{36885CCC-295A-AABF-A58F-1EE3C77BAD02}"/>
              </a:ext>
            </a:extLst>
          </p:cNvPr>
          <p:cNvSpPr txBox="1"/>
          <p:nvPr/>
        </p:nvSpPr>
        <p:spPr>
          <a:xfrm>
            <a:off x="567928" y="451358"/>
            <a:ext cx="3524386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dirty="0">
                <a:solidFill>
                  <a:schemeClr val="bg1"/>
                </a:solidFill>
              </a:rPr>
              <a:t>Introductie</a:t>
            </a:r>
            <a:endParaRPr sz="32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26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A8F6-9F75-124B-655F-64E63766B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imte voor een titel">
            <a:extLst>
              <a:ext uri="{FF2B5EF4-FFF2-40B4-BE49-F238E27FC236}">
                <a16:creationId xmlns:a16="http://schemas.microsoft.com/office/drawing/2014/main" id="{F547A1A9-D7A6-69AB-1571-5AE0072FD47C}"/>
              </a:ext>
            </a:extLst>
          </p:cNvPr>
          <p:cNvSpPr txBox="1"/>
          <p:nvPr/>
        </p:nvSpPr>
        <p:spPr>
          <a:xfrm>
            <a:off x="538602" y="444025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/>
              <a:t> </a:t>
            </a:r>
            <a:endParaRPr sz="3250"/>
          </a:p>
        </p:txBody>
      </p:sp>
      <p:sp>
        <p:nvSpPr>
          <p:cNvPr id="14" name="Ruimte voor een subtitel">
            <a:extLst>
              <a:ext uri="{FF2B5EF4-FFF2-40B4-BE49-F238E27FC236}">
                <a16:creationId xmlns:a16="http://schemas.microsoft.com/office/drawing/2014/main" id="{79969AAE-96A0-C1B7-03B3-0D42FC50B935}"/>
              </a:ext>
            </a:extLst>
          </p:cNvPr>
          <p:cNvSpPr txBox="1"/>
          <p:nvPr/>
        </p:nvSpPr>
        <p:spPr>
          <a:xfrm>
            <a:off x="560519" y="1112161"/>
            <a:ext cx="423431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2" name="Ruimte voor een titel">
            <a:extLst>
              <a:ext uri="{FF2B5EF4-FFF2-40B4-BE49-F238E27FC236}">
                <a16:creationId xmlns:a16="http://schemas.microsoft.com/office/drawing/2014/main" id="{BE9391CD-EC34-9860-1878-CFDBD37A7E1F}"/>
              </a:ext>
            </a:extLst>
          </p:cNvPr>
          <p:cNvSpPr txBox="1"/>
          <p:nvPr/>
        </p:nvSpPr>
        <p:spPr>
          <a:xfrm>
            <a:off x="569777" y="476137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baseline="30000" dirty="0">
                <a:solidFill>
                  <a:schemeClr val="bg1"/>
                </a:solidFill>
              </a:rPr>
              <a:t>Agenda</a:t>
            </a:r>
            <a:endParaRPr sz="3250" dirty="0">
              <a:solidFill>
                <a:schemeClr val="bg1"/>
              </a:solidFill>
            </a:endParaRPr>
          </a:p>
        </p:txBody>
      </p:sp>
      <p:sp>
        <p:nvSpPr>
          <p:cNvPr id="27" name="Ruimte voor een subtitel">
            <a:extLst>
              <a:ext uri="{FF2B5EF4-FFF2-40B4-BE49-F238E27FC236}">
                <a16:creationId xmlns:a16="http://schemas.microsoft.com/office/drawing/2014/main" id="{5760FDA0-8C1C-C6C2-BA33-01BCB9C471D5}"/>
              </a:ext>
            </a:extLst>
          </p:cNvPr>
          <p:cNvSpPr txBox="1"/>
          <p:nvPr/>
        </p:nvSpPr>
        <p:spPr>
          <a:xfrm>
            <a:off x="557586" y="1056476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1750" dirty="0">
                <a:solidFill>
                  <a:schemeClr val="bg1"/>
                </a:solidFill>
              </a:rPr>
              <a:t>Overall rapportage September en Oktober</a:t>
            </a:r>
            <a:endParaRPr sz="175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217041-F31E-586B-D384-633CE44A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851" y="-94755"/>
            <a:ext cx="5197150" cy="6952756"/>
          </a:xfrm>
          <a:prstGeom prst="rect">
            <a:avLst/>
          </a:prstGeom>
        </p:spPr>
      </p:pic>
      <p:pic>
        <p:nvPicPr>
          <p:cNvPr id="6" name="Afbeelding" descr="Afbeelding">
            <a:extLst>
              <a:ext uri="{FF2B5EF4-FFF2-40B4-BE49-F238E27FC236}">
                <a16:creationId xmlns:a16="http://schemas.microsoft.com/office/drawing/2014/main" id="{68304290-D113-60A9-7F97-E6E68E2E5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029" y="6219596"/>
            <a:ext cx="1111251" cy="3856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Afgeronde rechthoek">
            <a:extLst>
              <a:ext uri="{FF2B5EF4-FFF2-40B4-BE49-F238E27FC236}">
                <a16:creationId xmlns:a16="http://schemas.microsoft.com/office/drawing/2014/main" id="{DB1427F2-A04D-109F-1A22-3BCB08176B7D}"/>
              </a:ext>
            </a:extLst>
          </p:cNvPr>
          <p:cNvSpPr/>
          <p:nvPr/>
        </p:nvSpPr>
        <p:spPr>
          <a:xfrm>
            <a:off x="473317" y="2682537"/>
            <a:ext cx="4636633" cy="515494"/>
          </a:xfrm>
          <a:prstGeom prst="roundRect">
            <a:avLst>
              <a:gd name="adj" fmla="val 16083"/>
            </a:avLst>
          </a:prstGeom>
          <a:solidFill>
            <a:srgbClr val="3C3C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nl-NL" sz="2000" dirty="0">
                <a:solidFill>
                  <a:schemeClr val="bg1"/>
                </a:solidFill>
                <a:latin typeface="Ubuntu  "/>
              </a:rPr>
              <a:t>Benchmark met impact</a:t>
            </a:r>
            <a:endParaRPr sz="2000" dirty="0">
              <a:solidFill>
                <a:schemeClr val="bg1"/>
              </a:solidFill>
              <a:latin typeface="Ubuntu  "/>
            </a:endParaRPr>
          </a:p>
        </p:txBody>
      </p:sp>
      <p:sp>
        <p:nvSpPr>
          <p:cNvPr id="10" name="Afgeronde rechthoek">
            <a:extLst>
              <a:ext uri="{FF2B5EF4-FFF2-40B4-BE49-F238E27FC236}">
                <a16:creationId xmlns:a16="http://schemas.microsoft.com/office/drawing/2014/main" id="{784B5DC2-4CF8-141F-A905-9F57618F0789}"/>
              </a:ext>
            </a:extLst>
          </p:cNvPr>
          <p:cNvSpPr/>
          <p:nvPr/>
        </p:nvSpPr>
        <p:spPr>
          <a:xfrm>
            <a:off x="473317" y="4194402"/>
            <a:ext cx="4636633" cy="515494"/>
          </a:xfrm>
          <a:prstGeom prst="roundRect">
            <a:avLst>
              <a:gd name="adj" fmla="val 16083"/>
            </a:avLst>
          </a:prstGeom>
          <a:solidFill>
            <a:srgbClr val="3C3C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nl-NL" sz="2000" dirty="0">
                <a:solidFill>
                  <a:schemeClr val="bg1"/>
                </a:solidFill>
                <a:latin typeface="Ubuntu  "/>
              </a:rPr>
              <a:t>Lessen en conclusies</a:t>
            </a:r>
            <a:endParaRPr sz="2000" dirty="0">
              <a:solidFill>
                <a:schemeClr val="bg1"/>
              </a:solidFill>
              <a:latin typeface="Ubuntu  "/>
            </a:endParaRPr>
          </a:p>
        </p:txBody>
      </p:sp>
      <p:sp>
        <p:nvSpPr>
          <p:cNvPr id="15" name="Afgeronde rechthoek">
            <a:extLst>
              <a:ext uri="{FF2B5EF4-FFF2-40B4-BE49-F238E27FC236}">
                <a16:creationId xmlns:a16="http://schemas.microsoft.com/office/drawing/2014/main" id="{31DE5BE8-1D44-739F-F78A-F287DFF9CCD7}"/>
              </a:ext>
            </a:extLst>
          </p:cNvPr>
          <p:cNvSpPr/>
          <p:nvPr/>
        </p:nvSpPr>
        <p:spPr>
          <a:xfrm>
            <a:off x="476246" y="489271"/>
            <a:ext cx="1864183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6" name="Ruimte voor een titel">
            <a:extLst>
              <a:ext uri="{FF2B5EF4-FFF2-40B4-BE49-F238E27FC236}">
                <a16:creationId xmlns:a16="http://schemas.microsoft.com/office/drawing/2014/main" id="{C823C102-239F-A674-D047-1616FB33403F}"/>
              </a:ext>
            </a:extLst>
          </p:cNvPr>
          <p:cNvSpPr txBox="1"/>
          <p:nvPr/>
        </p:nvSpPr>
        <p:spPr>
          <a:xfrm>
            <a:off x="567928" y="451358"/>
            <a:ext cx="3524386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dirty="0">
                <a:solidFill>
                  <a:schemeClr val="bg1"/>
                </a:solidFill>
              </a:rPr>
              <a:t>Agenda</a:t>
            </a:r>
            <a:endParaRPr sz="3250" dirty="0">
              <a:solidFill>
                <a:schemeClr val="bg1"/>
              </a:solidFill>
            </a:endParaRPr>
          </a:p>
        </p:txBody>
      </p:sp>
      <p:sp>
        <p:nvSpPr>
          <p:cNvPr id="2" name="Afgeronde rechthoek">
            <a:extLst>
              <a:ext uri="{FF2B5EF4-FFF2-40B4-BE49-F238E27FC236}">
                <a16:creationId xmlns:a16="http://schemas.microsoft.com/office/drawing/2014/main" id="{02C7037A-EC72-B728-A93A-C9E2DE8475C0}"/>
              </a:ext>
            </a:extLst>
          </p:cNvPr>
          <p:cNvSpPr/>
          <p:nvPr/>
        </p:nvSpPr>
        <p:spPr>
          <a:xfrm>
            <a:off x="473316" y="2007362"/>
            <a:ext cx="4636633" cy="515494"/>
          </a:xfrm>
          <a:prstGeom prst="roundRect">
            <a:avLst>
              <a:gd name="adj" fmla="val 16083"/>
            </a:avLst>
          </a:prstGeom>
          <a:solidFill>
            <a:srgbClr val="3C3C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nl-NL" sz="2000" dirty="0">
                <a:solidFill>
                  <a:schemeClr val="bg1"/>
                </a:solidFill>
                <a:latin typeface="Ubuntu  "/>
              </a:rPr>
              <a:t>Kansen in de schadeportefeuille</a:t>
            </a:r>
            <a:endParaRPr sz="2000" dirty="0">
              <a:solidFill>
                <a:schemeClr val="bg1"/>
              </a:solidFill>
              <a:latin typeface="Ubuntu  "/>
            </a:endParaRPr>
          </a:p>
        </p:txBody>
      </p:sp>
      <p:sp>
        <p:nvSpPr>
          <p:cNvPr id="3" name="Afgeronde rechthoek">
            <a:extLst>
              <a:ext uri="{FF2B5EF4-FFF2-40B4-BE49-F238E27FC236}">
                <a16:creationId xmlns:a16="http://schemas.microsoft.com/office/drawing/2014/main" id="{5771844B-2DC3-6C2D-D6C1-B4485DDF876C}"/>
              </a:ext>
            </a:extLst>
          </p:cNvPr>
          <p:cNvSpPr/>
          <p:nvPr/>
        </p:nvSpPr>
        <p:spPr>
          <a:xfrm>
            <a:off x="473314" y="3441434"/>
            <a:ext cx="4636633" cy="515494"/>
          </a:xfrm>
          <a:prstGeom prst="roundRect">
            <a:avLst>
              <a:gd name="adj" fmla="val 16083"/>
            </a:avLst>
          </a:prstGeom>
          <a:solidFill>
            <a:srgbClr val="3C3C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nl-NL" sz="2000" dirty="0">
                <a:solidFill>
                  <a:schemeClr val="bg1"/>
                </a:solidFill>
                <a:latin typeface="Ubuntu  "/>
              </a:rPr>
              <a:t>Voorbeeld in de praktijk</a:t>
            </a:r>
            <a:endParaRPr sz="2000" dirty="0">
              <a:solidFill>
                <a:schemeClr val="bg1"/>
              </a:solidFill>
              <a:latin typeface="Ubuntu  "/>
            </a:endParaRPr>
          </a:p>
        </p:txBody>
      </p:sp>
      <p:sp>
        <p:nvSpPr>
          <p:cNvPr id="7" name="Afgeronde rechthoek">
            <a:extLst>
              <a:ext uri="{FF2B5EF4-FFF2-40B4-BE49-F238E27FC236}">
                <a16:creationId xmlns:a16="http://schemas.microsoft.com/office/drawing/2014/main" id="{CCE79400-D6C2-1217-505E-D675443135C1}"/>
              </a:ext>
            </a:extLst>
          </p:cNvPr>
          <p:cNvSpPr/>
          <p:nvPr/>
        </p:nvSpPr>
        <p:spPr>
          <a:xfrm>
            <a:off x="473314" y="4990172"/>
            <a:ext cx="4636633" cy="515494"/>
          </a:xfrm>
          <a:prstGeom prst="roundRect">
            <a:avLst>
              <a:gd name="adj" fmla="val 16083"/>
            </a:avLst>
          </a:prstGeom>
          <a:solidFill>
            <a:srgbClr val="3C3C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nl-NL" sz="2000" dirty="0">
                <a:solidFill>
                  <a:schemeClr val="bg1"/>
                </a:solidFill>
                <a:latin typeface="Ubuntu  "/>
              </a:rPr>
              <a:t>Aan de slag!</a:t>
            </a:r>
            <a:endParaRPr sz="2000" dirty="0">
              <a:solidFill>
                <a:schemeClr val="bg1"/>
              </a:solidFill>
              <a:latin typeface="Ubuntu  "/>
            </a:endParaRPr>
          </a:p>
        </p:txBody>
      </p:sp>
    </p:spTree>
    <p:extLst>
      <p:ext uri="{BB962C8B-B14F-4D97-AF65-F5344CB8AC3E}">
        <p14:creationId xmlns:p14="http://schemas.microsoft.com/office/powerpoint/2010/main" val="301665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5B461-4392-32A6-4F0D-FFEB81B54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">
            <a:extLst>
              <a:ext uri="{FF2B5EF4-FFF2-40B4-BE49-F238E27FC236}">
                <a16:creationId xmlns:a16="http://schemas.microsoft.com/office/drawing/2014/main" id="{449E72ED-26C3-9909-A3CA-6B4AC14EB46A}"/>
              </a:ext>
            </a:extLst>
          </p:cNvPr>
          <p:cNvSpPr/>
          <p:nvPr/>
        </p:nvSpPr>
        <p:spPr>
          <a:xfrm>
            <a:off x="473317" y="431060"/>
            <a:ext cx="5622683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Ruimte voor een titel">
            <a:extLst>
              <a:ext uri="{FF2B5EF4-FFF2-40B4-BE49-F238E27FC236}">
                <a16:creationId xmlns:a16="http://schemas.microsoft.com/office/drawing/2014/main" id="{502DB534-FD3C-E3E2-41E9-5C9E203070BF}"/>
              </a:ext>
            </a:extLst>
          </p:cNvPr>
          <p:cNvSpPr txBox="1"/>
          <p:nvPr/>
        </p:nvSpPr>
        <p:spPr>
          <a:xfrm>
            <a:off x="538602" y="444025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/>
              <a:t> </a:t>
            </a:r>
            <a:endParaRPr sz="3250"/>
          </a:p>
        </p:txBody>
      </p:sp>
      <p:sp>
        <p:nvSpPr>
          <p:cNvPr id="14" name="Ruimte voor een subtitel">
            <a:extLst>
              <a:ext uri="{FF2B5EF4-FFF2-40B4-BE49-F238E27FC236}">
                <a16:creationId xmlns:a16="http://schemas.microsoft.com/office/drawing/2014/main" id="{E8BC08BC-CEBA-B8A5-5E38-B2132123BDC8}"/>
              </a:ext>
            </a:extLst>
          </p:cNvPr>
          <p:cNvSpPr txBox="1"/>
          <p:nvPr/>
        </p:nvSpPr>
        <p:spPr>
          <a:xfrm>
            <a:off x="560519" y="1112161"/>
            <a:ext cx="423431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0" name="Ruimte voor een subtitel">
            <a:extLst>
              <a:ext uri="{FF2B5EF4-FFF2-40B4-BE49-F238E27FC236}">
                <a16:creationId xmlns:a16="http://schemas.microsoft.com/office/drawing/2014/main" id="{DBCFF2E3-DE21-0B4D-1A3F-EDD4C113D214}"/>
              </a:ext>
            </a:extLst>
          </p:cNvPr>
          <p:cNvSpPr txBox="1"/>
          <p:nvPr/>
        </p:nvSpPr>
        <p:spPr>
          <a:xfrm>
            <a:off x="560519" y="1112161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2" name="Ruimte voor een titel">
            <a:extLst>
              <a:ext uri="{FF2B5EF4-FFF2-40B4-BE49-F238E27FC236}">
                <a16:creationId xmlns:a16="http://schemas.microsoft.com/office/drawing/2014/main" id="{B9DB112A-FCA5-0781-FC8E-1554EC40C129}"/>
              </a:ext>
            </a:extLst>
          </p:cNvPr>
          <p:cNvSpPr txBox="1"/>
          <p:nvPr/>
        </p:nvSpPr>
        <p:spPr>
          <a:xfrm>
            <a:off x="560484" y="485930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baseline="30000" dirty="0">
                <a:solidFill>
                  <a:schemeClr val="bg1"/>
                </a:solidFill>
              </a:rPr>
              <a:t>Ontdek kansen in de schadeportefeuille</a:t>
            </a:r>
            <a:endParaRPr sz="3250" dirty="0">
              <a:solidFill>
                <a:schemeClr val="bg1"/>
              </a:solidFill>
            </a:endParaRPr>
          </a:p>
        </p:txBody>
      </p:sp>
      <p:sp>
        <p:nvSpPr>
          <p:cNvPr id="27" name="Ruimte voor een subtitel">
            <a:extLst>
              <a:ext uri="{FF2B5EF4-FFF2-40B4-BE49-F238E27FC236}">
                <a16:creationId xmlns:a16="http://schemas.microsoft.com/office/drawing/2014/main" id="{5ED5CD75-F3C9-4896-3353-63C3FA034273}"/>
              </a:ext>
            </a:extLst>
          </p:cNvPr>
          <p:cNvSpPr txBox="1"/>
          <p:nvPr/>
        </p:nvSpPr>
        <p:spPr>
          <a:xfrm>
            <a:off x="557586" y="1056476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1750">
                <a:solidFill>
                  <a:schemeClr val="bg1"/>
                </a:solidFill>
              </a:rPr>
              <a:t>Overall rapportage September en Oktober</a:t>
            </a:r>
            <a:endParaRPr sz="175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3B66E83-42A9-5F6A-274D-95B7B315E618}"/>
              </a:ext>
            </a:extLst>
          </p:cNvPr>
          <p:cNvSpPr txBox="1"/>
          <p:nvPr/>
        </p:nvSpPr>
        <p:spPr>
          <a:xfrm>
            <a:off x="454336" y="1283453"/>
            <a:ext cx="5243079" cy="4837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Schades in de openbare ruimte zijn een terugkerend fenomeen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Het aantal schades binnen een gemeente is afhankelijk van onder andere: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Verkeersinrichting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Verstedelijking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Weersomstandigheden</a:t>
            </a:r>
          </a:p>
          <a:p>
            <a:pPr lvl="1"/>
            <a:endParaRPr lang="nl-NL" sz="2000"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De algemene trend is dat aantal schades én schade-omvang toenemen. Door o.a.: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Stijgend aantal inwoners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Meer verstedelijking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Meer verkeersbewegingen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Stijgende prijzen materialen en werkzaamheden</a:t>
            </a:r>
          </a:p>
          <a:p>
            <a:pPr algn="l"/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71C851B-CE1E-A41E-6C4A-0D5D81BC5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1158" t="-296" r="1158" b="296"/>
          <a:stretch>
            <a:fillRect/>
          </a:stretch>
        </p:blipFill>
        <p:spPr bwMode="auto">
          <a:xfrm>
            <a:off x="7169486" y="0"/>
            <a:ext cx="5018237" cy="68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21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1BE58-8820-6CCC-7D02-A0FEAD1EC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">
            <a:extLst>
              <a:ext uri="{FF2B5EF4-FFF2-40B4-BE49-F238E27FC236}">
                <a16:creationId xmlns:a16="http://schemas.microsoft.com/office/drawing/2014/main" id="{87D42DB8-397D-C4E1-5080-60302A9A738E}"/>
              </a:ext>
            </a:extLst>
          </p:cNvPr>
          <p:cNvSpPr/>
          <p:nvPr/>
        </p:nvSpPr>
        <p:spPr>
          <a:xfrm>
            <a:off x="473317" y="431060"/>
            <a:ext cx="6721985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Ruimte voor een titel">
            <a:extLst>
              <a:ext uri="{FF2B5EF4-FFF2-40B4-BE49-F238E27FC236}">
                <a16:creationId xmlns:a16="http://schemas.microsoft.com/office/drawing/2014/main" id="{740BB071-6AEA-984C-559A-01409734BF69}"/>
              </a:ext>
            </a:extLst>
          </p:cNvPr>
          <p:cNvSpPr txBox="1"/>
          <p:nvPr/>
        </p:nvSpPr>
        <p:spPr>
          <a:xfrm>
            <a:off x="538602" y="444025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/>
              <a:t> </a:t>
            </a:r>
            <a:endParaRPr sz="3250"/>
          </a:p>
        </p:txBody>
      </p:sp>
      <p:sp>
        <p:nvSpPr>
          <p:cNvPr id="14" name="Ruimte voor een subtitel">
            <a:extLst>
              <a:ext uri="{FF2B5EF4-FFF2-40B4-BE49-F238E27FC236}">
                <a16:creationId xmlns:a16="http://schemas.microsoft.com/office/drawing/2014/main" id="{3D2276BE-3102-6307-067C-B7F7D6236E86}"/>
              </a:ext>
            </a:extLst>
          </p:cNvPr>
          <p:cNvSpPr txBox="1"/>
          <p:nvPr/>
        </p:nvSpPr>
        <p:spPr>
          <a:xfrm>
            <a:off x="560519" y="1112161"/>
            <a:ext cx="423431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0" name="Ruimte voor een subtitel">
            <a:extLst>
              <a:ext uri="{FF2B5EF4-FFF2-40B4-BE49-F238E27FC236}">
                <a16:creationId xmlns:a16="http://schemas.microsoft.com/office/drawing/2014/main" id="{172FCB9F-810F-3374-5CB0-4697E0AAF778}"/>
              </a:ext>
            </a:extLst>
          </p:cNvPr>
          <p:cNvSpPr txBox="1"/>
          <p:nvPr/>
        </p:nvSpPr>
        <p:spPr>
          <a:xfrm>
            <a:off x="560519" y="1112161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2" name="Ruimte voor een titel">
            <a:extLst>
              <a:ext uri="{FF2B5EF4-FFF2-40B4-BE49-F238E27FC236}">
                <a16:creationId xmlns:a16="http://schemas.microsoft.com/office/drawing/2014/main" id="{AB8620AC-91C3-336B-09A8-997D52255078}"/>
              </a:ext>
            </a:extLst>
          </p:cNvPr>
          <p:cNvSpPr txBox="1"/>
          <p:nvPr/>
        </p:nvSpPr>
        <p:spPr>
          <a:xfrm>
            <a:off x="560484" y="485931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baseline="30000" dirty="0">
                <a:solidFill>
                  <a:schemeClr val="bg1"/>
                </a:solidFill>
              </a:rPr>
              <a:t>Analyse op de schadeportefeuille is van belang</a:t>
            </a:r>
            <a:endParaRPr sz="3250" dirty="0">
              <a:solidFill>
                <a:schemeClr val="bg1"/>
              </a:solidFill>
            </a:endParaRPr>
          </a:p>
        </p:txBody>
      </p:sp>
      <p:sp>
        <p:nvSpPr>
          <p:cNvPr id="27" name="Ruimte voor een subtitel">
            <a:extLst>
              <a:ext uri="{FF2B5EF4-FFF2-40B4-BE49-F238E27FC236}">
                <a16:creationId xmlns:a16="http://schemas.microsoft.com/office/drawing/2014/main" id="{103F6704-F9B9-9EB7-DD1E-25DB41DF14B1}"/>
              </a:ext>
            </a:extLst>
          </p:cNvPr>
          <p:cNvSpPr txBox="1"/>
          <p:nvPr/>
        </p:nvSpPr>
        <p:spPr>
          <a:xfrm>
            <a:off x="557586" y="1056476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1750">
                <a:solidFill>
                  <a:schemeClr val="bg1"/>
                </a:solidFill>
              </a:rPr>
              <a:t>Overall rapportage September en Oktober</a:t>
            </a:r>
            <a:endParaRPr sz="175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95503CC-1B0C-64EE-66F1-48E0F1543E1C}"/>
              </a:ext>
            </a:extLst>
          </p:cNvPr>
          <p:cNvSpPr txBox="1"/>
          <p:nvPr/>
        </p:nvSpPr>
        <p:spPr>
          <a:xfrm>
            <a:off x="454336" y="1377077"/>
            <a:ext cx="6262987" cy="4744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Over het algemeen kent de portefeuille van een gemeente een herkenbaar en terugkerend patroon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Monitoren van de portefeuille is van belang om de maximale waarde uit de schades te behalen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Onderscheid in verhaalbare en niet-verhaalbare schades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Zonder goede analyse kan de gemeente geld mislopen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Immers:</a:t>
            </a:r>
          </a:p>
          <a:p>
            <a:endParaRPr lang="nl-NL" sz="2200" dirty="0">
              <a:solidFill>
                <a:srgbClr val="000000"/>
              </a:solidFill>
            </a:endParaRPr>
          </a:p>
          <a:p>
            <a:r>
              <a:rPr lang="nl-NL" sz="2200" i="1" dirty="0">
                <a:solidFill>
                  <a:srgbClr val="000000"/>
                </a:solidFill>
              </a:rPr>
              <a:t>De duurste schade is de niet gemelde schade.</a:t>
            </a:r>
          </a:p>
          <a:p>
            <a:endParaRPr lang="nl-NL" sz="2200" dirty="0">
              <a:solidFill>
                <a:srgbClr val="000000"/>
              </a:solidFill>
            </a:endParaRPr>
          </a:p>
          <a:p>
            <a:endParaRPr lang="nl-NL" sz="2200" dirty="0">
              <a:solidFill>
                <a:srgbClr val="000000"/>
              </a:solidFill>
            </a:endParaRPr>
          </a:p>
          <a:p>
            <a:pPr algn="l"/>
            <a:endParaRPr lang="nl-NL" sz="1200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74E0D36-7914-BC8D-6754-FEE123B28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/>
          <a:stretch>
            <a:fillRect/>
          </a:stretch>
        </p:blipFill>
        <p:spPr bwMode="auto">
          <a:xfrm>
            <a:off x="7195302" y="1272461"/>
            <a:ext cx="3069298" cy="24663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49B62DF-D9B9-F7FE-8299-4D8D31C53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302" y="3805774"/>
            <a:ext cx="3069298" cy="2571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676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2EB5B-164C-DA14-8985-D16B1333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">
            <a:extLst>
              <a:ext uri="{FF2B5EF4-FFF2-40B4-BE49-F238E27FC236}">
                <a16:creationId xmlns:a16="http://schemas.microsoft.com/office/drawing/2014/main" id="{FAE12F0F-B16C-34D5-708E-20199B648CFE}"/>
              </a:ext>
            </a:extLst>
          </p:cNvPr>
          <p:cNvSpPr/>
          <p:nvPr/>
        </p:nvSpPr>
        <p:spPr>
          <a:xfrm>
            <a:off x="473318" y="431060"/>
            <a:ext cx="3891853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Ruimte voor een titel">
            <a:extLst>
              <a:ext uri="{FF2B5EF4-FFF2-40B4-BE49-F238E27FC236}">
                <a16:creationId xmlns:a16="http://schemas.microsoft.com/office/drawing/2014/main" id="{F8B021D3-13E0-9D27-6F47-F802F24F6FAC}"/>
              </a:ext>
            </a:extLst>
          </p:cNvPr>
          <p:cNvSpPr txBox="1"/>
          <p:nvPr/>
        </p:nvSpPr>
        <p:spPr>
          <a:xfrm>
            <a:off x="538602" y="444025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/>
              <a:t> </a:t>
            </a:r>
            <a:endParaRPr sz="3250"/>
          </a:p>
        </p:txBody>
      </p:sp>
      <p:sp>
        <p:nvSpPr>
          <p:cNvPr id="14" name="Ruimte voor een subtitel">
            <a:extLst>
              <a:ext uri="{FF2B5EF4-FFF2-40B4-BE49-F238E27FC236}">
                <a16:creationId xmlns:a16="http://schemas.microsoft.com/office/drawing/2014/main" id="{FE0E6288-6235-1084-EDDF-4AB9C225C3B7}"/>
              </a:ext>
            </a:extLst>
          </p:cNvPr>
          <p:cNvSpPr txBox="1"/>
          <p:nvPr/>
        </p:nvSpPr>
        <p:spPr>
          <a:xfrm>
            <a:off x="560519" y="1112161"/>
            <a:ext cx="423431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0" name="Ruimte voor een subtitel">
            <a:extLst>
              <a:ext uri="{FF2B5EF4-FFF2-40B4-BE49-F238E27FC236}">
                <a16:creationId xmlns:a16="http://schemas.microsoft.com/office/drawing/2014/main" id="{63504992-B2B2-C898-4565-90DBCD33AD22}"/>
              </a:ext>
            </a:extLst>
          </p:cNvPr>
          <p:cNvSpPr txBox="1"/>
          <p:nvPr/>
        </p:nvSpPr>
        <p:spPr>
          <a:xfrm>
            <a:off x="560519" y="1112161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2" name="Ruimte voor een titel">
            <a:extLst>
              <a:ext uri="{FF2B5EF4-FFF2-40B4-BE49-F238E27FC236}">
                <a16:creationId xmlns:a16="http://schemas.microsoft.com/office/drawing/2014/main" id="{5296C311-C27A-2718-C1CD-888449480D49}"/>
              </a:ext>
            </a:extLst>
          </p:cNvPr>
          <p:cNvSpPr txBox="1"/>
          <p:nvPr/>
        </p:nvSpPr>
        <p:spPr>
          <a:xfrm>
            <a:off x="560484" y="485930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baseline="30000" dirty="0">
                <a:solidFill>
                  <a:schemeClr val="bg1"/>
                </a:solidFill>
              </a:rPr>
              <a:t>Benchmarken met impact</a:t>
            </a:r>
            <a:endParaRPr sz="3250" dirty="0">
              <a:solidFill>
                <a:schemeClr val="bg1"/>
              </a:solidFill>
            </a:endParaRPr>
          </a:p>
        </p:txBody>
      </p:sp>
      <p:sp>
        <p:nvSpPr>
          <p:cNvPr id="27" name="Ruimte voor een subtitel">
            <a:extLst>
              <a:ext uri="{FF2B5EF4-FFF2-40B4-BE49-F238E27FC236}">
                <a16:creationId xmlns:a16="http://schemas.microsoft.com/office/drawing/2014/main" id="{7D503362-F83B-BF4B-3DA7-CF840DFC202A}"/>
              </a:ext>
            </a:extLst>
          </p:cNvPr>
          <p:cNvSpPr txBox="1"/>
          <p:nvPr/>
        </p:nvSpPr>
        <p:spPr>
          <a:xfrm>
            <a:off x="557586" y="1056476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1750">
                <a:solidFill>
                  <a:schemeClr val="bg1"/>
                </a:solidFill>
              </a:rPr>
              <a:t>Overall rapportage September en Oktober</a:t>
            </a:r>
            <a:endParaRPr sz="175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CFCF44-CEF7-290F-FBFC-6B6BEE891C8B}"/>
              </a:ext>
            </a:extLst>
          </p:cNvPr>
          <p:cNvSpPr txBox="1"/>
          <p:nvPr/>
        </p:nvSpPr>
        <p:spPr>
          <a:xfrm>
            <a:off x="454336" y="1239715"/>
            <a:ext cx="5858541" cy="4881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NODR behandelt </a:t>
            </a:r>
            <a:r>
              <a:rPr lang="nl-NL" sz="2000" b="1" dirty="0">
                <a:solidFill>
                  <a:srgbClr val="000000"/>
                </a:solidFill>
              </a:rPr>
              <a:t>jaarlijks</a:t>
            </a:r>
            <a:r>
              <a:rPr lang="nl-NL" sz="2000" dirty="0">
                <a:solidFill>
                  <a:srgbClr val="000000"/>
                </a:solidFill>
              </a:rPr>
              <a:t> ruim 23.000 schademeldingen voor 295 relaties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Alle data én specificaties wordt opgeslagen en bewaard binnen de wettelijke termijnen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Deze data kan gebruikt worden om gemeentes onderling te vergelijken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Hierbij wordt dieper gekeken in de portefeuille: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Per rubriek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Per 1.000 inwoners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Aantal schades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Verhaald bedrag totaal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Gemiddeld bedrag per schade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ED196EE-4C33-AE75-5D90-71907E78B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b="14286"/>
          <a:stretch>
            <a:fillRect/>
          </a:stretch>
        </p:blipFill>
        <p:spPr>
          <a:xfrm>
            <a:off x="6451885" y="0"/>
            <a:ext cx="5858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9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C19E4-E077-3F77-E88B-813AD844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">
            <a:extLst>
              <a:ext uri="{FF2B5EF4-FFF2-40B4-BE49-F238E27FC236}">
                <a16:creationId xmlns:a16="http://schemas.microsoft.com/office/drawing/2014/main" id="{2E374083-EA90-3D96-B19C-00921F4B2515}"/>
              </a:ext>
            </a:extLst>
          </p:cNvPr>
          <p:cNvSpPr/>
          <p:nvPr/>
        </p:nvSpPr>
        <p:spPr>
          <a:xfrm>
            <a:off x="473318" y="431060"/>
            <a:ext cx="3826539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Ruimte voor een titel">
            <a:extLst>
              <a:ext uri="{FF2B5EF4-FFF2-40B4-BE49-F238E27FC236}">
                <a16:creationId xmlns:a16="http://schemas.microsoft.com/office/drawing/2014/main" id="{5CD20635-6507-D9A2-1B4A-AFFE5524B403}"/>
              </a:ext>
            </a:extLst>
          </p:cNvPr>
          <p:cNvSpPr txBox="1"/>
          <p:nvPr/>
        </p:nvSpPr>
        <p:spPr>
          <a:xfrm>
            <a:off x="538602" y="444025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/>
              <a:t> </a:t>
            </a:r>
            <a:endParaRPr sz="3250"/>
          </a:p>
        </p:txBody>
      </p:sp>
      <p:sp>
        <p:nvSpPr>
          <p:cNvPr id="14" name="Ruimte voor een subtitel">
            <a:extLst>
              <a:ext uri="{FF2B5EF4-FFF2-40B4-BE49-F238E27FC236}">
                <a16:creationId xmlns:a16="http://schemas.microsoft.com/office/drawing/2014/main" id="{053FEA7F-7E41-ED73-06AE-41C6AFC1CDDC}"/>
              </a:ext>
            </a:extLst>
          </p:cNvPr>
          <p:cNvSpPr txBox="1"/>
          <p:nvPr/>
        </p:nvSpPr>
        <p:spPr>
          <a:xfrm>
            <a:off x="560519" y="1112161"/>
            <a:ext cx="423431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0" name="Ruimte voor een subtitel">
            <a:extLst>
              <a:ext uri="{FF2B5EF4-FFF2-40B4-BE49-F238E27FC236}">
                <a16:creationId xmlns:a16="http://schemas.microsoft.com/office/drawing/2014/main" id="{7FD91264-9E77-36A3-1209-8F85EF3A1CE6}"/>
              </a:ext>
            </a:extLst>
          </p:cNvPr>
          <p:cNvSpPr txBox="1"/>
          <p:nvPr/>
        </p:nvSpPr>
        <p:spPr>
          <a:xfrm>
            <a:off x="560519" y="1112161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2" name="Ruimte voor een titel">
            <a:extLst>
              <a:ext uri="{FF2B5EF4-FFF2-40B4-BE49-F238E27FC236}">
                <a16:creationId xmlns:a16="http://schemas.microsoft.com/office/drawing/2014/main" id="{F833ED19-80C7-535D-C15B-0D952C873A96}"/>
              </a:ext>
            </a:extLst>
          </p:cNvPr>
          <p:cNvSpPr txBox="1"/>
          <p:nvPr/>
        </p:nvSpPr>
        <p:spPr>
          <a:xfrm>
            <a:off x="560484" y="496688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baseline="30000" dirty="0">
                <a:solidFill>
                  <a:schemeClr val="bg1"/>
                </a:solidFill>
              </a:rPr>
              <a:t>Benchmark in de praktijk</a:t>
            </a:r>
            <a:endParaRPr sz="3250" dirty="0">
              <a:solidFill>
                <a:schemeClr val="bg1"/>
              </a:solidFill>
            </a:endParaRPr>
          </a:p>
        </p:txBody>
      </p:sp>
      <p:sp>
        <p:nvSpPr>
          <p:cNvPr id="27" name="Ruimte voor een subtitel">
            <a:extLst>
              <a:ext uri="{FF2B5EF4-FFF2-40B4-BE49-F238E27FC236}">
                <a16:creationId xmlns:a16="http://schemas.microsoft.com/office/drawing/2014/main" id="{46E6BA84-46E9-D749-5D67-904641EBE510}"/>
              </a:ext>
            </a:extLst>
          </p:cNvPr>
          <p:cNvSpPr txBox="1"/>
          <p:nvPr/>
        </p:nvSpPr>
        <p:spPr>
          <a:xfrm>
            <a:off x="557586" y="1056476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1750">
                <a:solidFill>
                  <a:schemeClr val="bg1"/>
                </a:solidFill>
              </a:rPr>
              <a:t>Overall rapportage September en Oktober</a:t>
            </a:r>
            <a:endParaRPr sz="1750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40228A-34D2-009B-01CC-B897A0581967}"/>
              </a:ext>
            </a:extLst>
          </p:cNvPr>
          <p:cNvSpPr txBox="1"/>
          <p:nvPr/>
        </p:nvSpPr>
        <p:spPr>
          <a:xfrm>
            <a:off x="473317" y="6377283"/>
            <a:ext cx="1113906" cy="30521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>
              <a:lnSpc>
                <a:spcPct val="110000"/>
              </a:lnSpc>
            </a:pPr>
            <a:endParaRPr lang="nl-NL" sz="15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30448F2-7AC4-DDBE-3D1C-0950D5318278}"/>
              </a:ext>
            </a:extLst>
          </p:cNvPr>
          <p:cNvSpPr txBox="1"/>
          <p:nvPr/>
        </p:nvSpPr>
        <p:spPr>
          <a:xfrm>
            <a:off x="454336" y="1239716"/>
            <a:ext cx="10132384" cy="1521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Voor een relatie (Gemeente B) is een benchmarkanalyse uitgevoerd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Drie Brabantse gemeenten met meer dan 100.000 inwoners zijn met elkaar vergeleken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De analyse is uitgevoerd per schaderubriek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Gegevens zijn geanonimiseerd in de rapportage weergegeven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Conclusies, aanbevelingen en concrete ondersteuning is verwoord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pPr algn="l"/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AD1B04-39B7-0F00-5BE9-4002BC3E73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526"/>
          <a:stretch>
            <a:fillRect/>
          </a:stretch>
        </p:blipFill>
        <p:spPr>
          <a:xfrm>
            <a:off x="-1" y="2888341"/>
            <a:ext cx="7897213" cy="39746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931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CED49-6E20-EFBA-1F40-C1C3D72BC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">
            <a:extLst>
              <a:ext uri="{FF2B5EF4-FFF2-40B4-BE49-F238E27FC236}">
                <a16:creationId xmlns:a16="http://schemas.microsoft.com/office/drawing/2014/main" id="{DC01E64B-F5C4-B2D9-AFF8-E5FAFF747DD8}"/>
              </a:ext>
            </a:extLst>
          </p:cNvPr>
          <p:cNvSpPr/>
          <p:nvPr/>
        </p:nvSpPr>
        <p:spPr>
          <a:xfrm>
            <a:off x="473317" y="431060"/>
            <a:ext cx="7386169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Ruimte voor een titel">
            <a:extLst>
              <a:ext uri="{FF2B5EF4-FFF2-40B4-BE49-F238E27FC236}">
                <a16:creationId xmlns:a16="http://schemas.microsoft.com/office/drawing/2014/main" id="{52B97ACB-BBFC-B860-B09F-DAF86FAE7EAD}"/>
              </a:ext>
            </a:extLst>
          </p:cNvPr>
          <p:cNvSpPr txBox="1"/>
          <p:nvPr/>
        </p:nvSpPr>
        <p:spPr>
          <a:xfrm>
            <a:off x="538602" y="444025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/>
              <a:t> </a:t>
            </a:r>
            <a:endParaRPr sz="3250"/>
          </a:p>
        </p:txBody>
      </p:sp>
      <p:sp>
        <p:nvSpPr>
          <p:cNvPr id="14" name="Ruimte voor een subtitel">
            <a:extLst>
              <a:ext uri="{FF2B5EF4-FFF2-40B4-BE49-F238E27FC236}">
                <a16:creationId xmlns:a16="http://schemas.microsoft.com/office/drawing/2014/main" id="{3C5F3061-2EF9-7A75-DC4B-4BA91449007E}"/>
              </a:ext>
            </a:extLst>
          </p:cNvPr>
          <p:cNvSpPr txBox="1"/>
          <p:nvPr/>
        </p:nvSpPr>
        <p:spPr>
          <a:xfrm>
            <a:off x="560519" y="1112161"/>
            <a:ext cx="423431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0" name="Ruimte voor een subtitel">
            <a:extLst>
              <a:ext uri="{FF2B5EF4-FFF2-40B4-BE49-F238E27FC236}">
                <a16:creationId xmlns:a16="http://schemas.microsoft.com/office/drawing/2014/main" id="{F5A9A820-71E1-3AB3-8243-08B324EB0D9D}"/>
              </a:ext>
            </a:extLst>
          </p:cNvPr>
          <p:cNvSpPr txBox="1"/>
          <p:nvPr/>
        </p:nvSpPr>
        <p:spPr>
          <a:xfrm>
            <a:off x="560519" y="1112161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2" name="Ruimte voor een titel">
            <a:extLst>
              <a:ext uri="{FF2B5EF4-FFF2-40B4-BE49-F238E27FC236}">
                <a16:creationId xmlns:a16="http://schemas.microsoft.com/office/drawing/2014/main" id="{F3929F49-B8AF-ED4F-8B32-0180E0F4FDD8}"/>
              </a:ext>
            </a:extLst>
          </p:cNvPr>
          <p:cNvSpPr txBox="1"/>
          <p:nvPr/>
        </p:nvSpPr>
        <p:spPr>
          <a:xfrm>
            <a:off x="560484" y="496688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baseline="30000" dirty="0">
                <a:solidFill>
                  <a:schemeClr val="bg1"/>
                </a:solidFill>
              </a:rPr>
              <a:t>Benchmark in de praktijk – belangrijkste bevindingen</a:t>
            </a:r>
            <a:endParaRPr sz="3250" dirty="0">
              <a:solidFill>
                <a:schemeClr val="bg1"/>
              </a:solidFill>
            </a:endParaRPr>
          </a:p>
        </p:txBody>
      </p:sp>
      <p:sp>
        <p:nvSpPr>
          <p:cNvPr id="27" name="Ruimte voor een subtitel">
            <a:extLst>
              <a:ext uri="{FF2B5EF4-FFF2-40B4-BE49-F238E27FC236}">
                <a16:creationId xmlns:a16="http://schemas.microsoft.com/office/drawing/2014/main" id="{CAE575BB-96F9-2D25-4D1F-729504D3F87A}"/>
              </a:ext>
            </a:extLst>
          </p:cNvPr>
          <p:cNvSpPr txBox="1"/>
          <p:nvPr/>
        </p:nvSpPr>
        <p:spPr>
          <a:xfrm>
            <a:off x="557586" y="1056476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1750">
                <a:solidFill>
                  <a:schemeClr val="bg1"/>
                </a:solidFill>
              </a:rPr>
              <a:t>Overall rapportage September en Oktober</a:t>
            </a:r>
            <a:endParaRPr sz="175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03BB84-349C-7E95-8C84-1FB05945353B}"/>
              </a:ext>
            </a:extLst>
          </p:cNvPr>
          <p:cNvSpPr txBox="1"/>
          <p:nvPr/>
        </p:nvSpPr>
        <p:spPr>
          <a:xfrm>
            <a:off x="454336" y="1239716"/>
            <a:ext cx="10132384" cy="1521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r>
              <a:rPr lang="nl-NL" sz="2000" u="sng" dirty="0">
                <a:solidFill>
                  <a:srgbClr val="000000"/>
                </a:solidFill>
              </a:rPr>
              <a:t>Groenvoorziening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Schades aan groenvoorziening worden nauwelijks gemeld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Verwachting is +55 schades op jaarbasis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Potentie van +€60.000 per jaar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u="sng" dirty="0">
              <a:solidFill>
                <a:srgbClr val="000000"/>
              </a:solidFill>
            </a:endParaRPr>
          </a:p>
          <a:p>
            <a:r>
              <a:rPr lang="nl-NL" sz="2000" u="sng" dirty="0">
                <a:solidFill>
                  <a:srgbClr val="000000"/>
                </a:solidFill>
              </a:rPr>
              <a:t>Machinale reiniging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Schades worden goed gemeld, Gemeente B is best-in-class qua aantal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Gemiddeld bedrag per schade is 73% lager dan hoogst scorende gemeente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Potentie van €310.000 per jaar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pPr algn="l"/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49510DB-17BB-C9D1-F5A8-EFB9EDA89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36" y="5060106"/>
            <a:ext cx="6623472" cy="8593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8DD9BC-8538-AD52-B8E0-1398AC460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36" y="2554495"/>
            <a:ext cx="6623472" cy="8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35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44DE7-2367-EDB9-31EF-DEA470942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">
            <a:extLst>
              <a:ext uri="{FF2B5EF4-FFF2-40B4-BE49-F238E27FC236}">
                <a16:creationId xmlns:a16="http://schemas.microsoft.com/office/drawing/2014/main" id="{0DDF0FF2-A207-ADCE-7531-1BF91A9F45E4}"/>
              </a:ext>
            </a:extLst>
          </p:cNvPr>
          <p:cNvSpPr/>
          <p:nvPr/>
        </p:nvSpPr>
        <p:spPr>
          <a:xfrm>
            <a:off x="473318" y="431060"/>
            <a:ext cx="7876026" cy="515494"/>
          </a:xfrm>
          <a:prstGeom prst="roundRect">
            <a:avLst>
              <a:gd name="adj" fmla="val 11953"/>
            </a:avLst>
          </a:prstGeom>
          <a:solidFill>
            <a:srgbClr val="EB620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Ruimte voor een titel">
            <a:extLst>
              <a:ext uri="{FF2B5EF4-FFF2-40B4-BE49-F238E27FC236}">
                <a16:creationId xmlns:a16="http://schemas.microsoft.com/office/drawing/2014/main" id="{5CB011E6-4A0C-A8A0-08F3-4126CEFF6F4F}"/>
              </a:ext>
            </a:extLst>
          </p:cNvPr>
          <p:cNvSpPr txBox="1"/>
          <p:nvPr/>
        </p:nvSpPr>
        <p:spPr>
          <a:xfrm>
            <a:off x="538602" y="444025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/>
              <a:t> </a:t>
            </a:r>
            <a:endParaRPr sz="3250"/>
          </a:p>
        </p:txBody>
      </p:sp>
      <p:sp>
        <p:nvSpPr>
          <p:cNvPr id="14" name="Ruimte voor een subtitel">
            <a:extLst>
              <a:ext uri="{FF2B5EF4-FFF2-40B4-BE49-F238E27FC236}">
                <a16:creationId xmlns:a16="http://schemas.microsoft.com/office/drawing/2014/main" id="{FD35AC75-547B-0DFA-C236-A19B65E66291}"/>
              </a:ext>
            </a:extLst>
          </p:cNvPr>
          <p:cNvSpPr txBox="1"/>
          <p:nvPr/>
        </p:nvSpPr>
        <p:spPr>
          <a:xfrm>
            <a:off x="560519" y="1112161"/>
            <a:ext cx="423431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0" name="Ruimte voor een subtitel">
            <a:extLst>
              <a:ext uri="{FF2B5EF4-FFF2-40B4-BE49-F238E27FC236}">
                <a16:creationId xmlns:a16="http://schemas.microsoft.com/office/drawing/2014/main" id="{4C02B49E-8B56-F831-E3FB-1142A30ACCCF}"/>
              </a:ext>
            </a:extLst>
          </p:cNvPr>
          <p:cNvSpPr txBox="1"/>
          <p:nvPr/>
        </p:nvSpPr>
        <p:spPr>
          <a:xfrm>
            <a:off x="560519" y="1112161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endParaRPr sz="1750">
              <a:solidFill>
                <a:schemeClr val="bg1"/>
              </a:solidFill>
            </a:endParaRPr>
          </a:p>
        </p:txBody>
      </p:sp>
      <p:sp>
        <p:nvSpPr>
          <p:cNvPr id="22" name="Ruimte voor een titel">
            <a:extLst>
              <a:ext uri="{FF2B5EF4-FFF2-40B4-BE49-F238E27FC236}">
                <a16:creationId xmlns:a16="http://schemas.microsoft.com/office/drawing/2014/main" id="{2DB65586-7B20-C96A-E3CF-0FFA60328637}"/>
              </a:ext>
            </a:extLst>
          </p:cNvPr>
          <p:cNvSpPr txBox="1"/>
          <p:nvPr/>
        </p:nvSpPr>
        <p:spPr>
          <a:xfrm>
            <a:off x="560484" y="485930"/>
            <a:ext cx="1111479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6500"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3250" baseline="30000" dirty="0">
                <a:solidFill>
                  <a:schemeClr val="bg1"/>
                </a:solidFill>
              </a:rPr>
              <a:t>Benchmark in de praktijk – belangrijkste bevindingen (2)</a:t>
            </a:r>
            <a:endParaRPr sz="3250" dirty="0">
              <a:solidFill>
                <a:schemeClr val="bg1"/>
              </a:solidFill>
            </a:endParaRPr>
          </a:p>
        </p:txBody>
      </p:sp>
      <p:sp>
        <p:nvSpPr>
          <p:cNvPr id="27" name="Ruimte voor een subtitel">
            <a:extLst>
              <a:ext uri="{FF2B5EF4-FFF2-40B4-BE49-F238E27FC236}">
                <a16:creationId xmlns:a16="http://schemas.microsoft.com/office/drawing/2014/main" id="{9D894B6E-9E95-490D-00AF-BADAFC066FF7}"/>
              </a:ext>
            </a:extLst>
          </p:cNvPr>
          <p:cNvSpPr txBox="1"/>
          <p:nvPr/>
        </p:nvSpPr>
        <p:spPr>
          <a:xfrm>
            <a:off x="557586" y="1056476"/>
            <a:ext cx="463663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500">
                <a:solidFill>
                  <a:srgbClr val="64636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lang="nl-NL" sz="1750">
                <a:solidFill>
                  <a:schemeClr val="bg1"/>
                </a:solidFill>
              </a:rPr>
              <a:t>Overall rapportage September en Oktober</a:t>
            </a:r>
            <a:endParaRPr sz="175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52B7B48-B992-8982-96C3-90C58ECBBBEE}"/>
              </a:ext>
            </a:extLst>
          </p:cNvPr>
          <p:cNvSpPr txBox="1"/>
          <p:nvPr/>
        </p:nvSpPr>
        <p:spPr>
          <a:xfrm>
            <a:off x="454336" y="1239716"/>
            <a:ext cx="10132384" cy="1521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r>
              <a:rPr lang="nl-NL" sz="2000" u="sng" dirty="0">
                <a:solidFill>
                  <a:srgbClr val="000000"/>
                </a:solidFill>
              </a:rPr>
              <a:t>Openbare verlichting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Schades aan openbare verlichting worden prima gemeld (middenmoot)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Verhaald bedrag per schade is fors lager dan best-in-class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Potentie van +€195.000 per jaar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u="sng" dirty="0">
              <a:solidFill>
                <a:srgbClr val="000000"/>
              </a:solidFill>
            </a:endParaRPr>
          </a:p>
          <a:p>
            <a:r>
              <a:rPr lang="nl-NL" sz="2000" u="sng" dirty="0">
                <a:solidFill>
                  <a:srgbClr val="000000"/>
                </a:solidFill>
              </a:rPr>
              <a:t>Wegmeubilair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Schades aan wegmeubilair worden nauwelijks gemeld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Verwachting is +120 schades op jaarbasis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Potentie van +€130.000 per jaar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pPr algn="l"/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A0C7FF-5935-C298-E40B-9C978356F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36" y="2523432"/>
            <a:ext cx="6579510" cy="85367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B3C8025-B37A-4FD1-1527-DBC4EF3F5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36" y="5021164"/>
            <a:ext cx="6649849" cy="8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59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Aangepast 3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FEFFFF"/>
      </a:hlink>
      <a:folHlink>
        <a:srgbClr val="FEFFFF"/>
      </a:folHlink>
    </a:clrScheme>
    <a:fontScheme name="21_BasicWhite">
      <a:majorFont>
        <a:latin typeface="Ubuntu Regular"/>
        <a:ea typeface="Ubuntu Regular"/>
        <a:cs typeface="Ubuntu Regular"/>
      </a:majorFont>
      <a:minorFont>
        <a:latin typeface="Ubuntu Regular"/>
        <a:ea typeface="Ubuntu Regular"/>
        <a:cs typeface="Ubuntu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Ubuntu"/>
            <a:ea typeface="Ubuntu"/>
            <a:cs typeface="Ubuntu"/>
            <a:sym typeface="Ubuntu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4A1C2AF358FD47AD1FD475CBDC022F" ma:contentTypeVersion="16" ma:contentTypeDescription="Een nieuw document maken." ma:contentTypeScope="" ma:versionID="cf99487f4bfc00238b5f4eba91d73b5d">
  <xsd:schema xmlns:xsd="http://www.w3.org/2001/XMLSchema" xmlns:xs="http://www.w3.org/2001/XMLSchema" xmlns:p="http://schemas.microsoft.com/office/2006/metadata/properties" xmlns:ns2="01787f1e-33dc-4ce0-ac7b-3741bdefe38e" xmlns:ns3="0462d182-71ad-4e2f-accd-52383c9e0b05" targetNamespace="http://schemas.microsoft.com/office/2006/metadata/properties" ma:root="true" ma:fieldsID="cee659b759f6aff0c9604fd3360a15e6" ns2:_="" ns3:_="">
    <xsd:import namespace="01787f1e-33dc-4ce0-ac7b-3741bdefe38e"/>
    <xsd:import namespace="0462d182-71ad-4e2f-accd-52383c9e0b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Title0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87f1e-33dc-4ce0-ac7b-3741bdefe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18c6ddaa-2efe-4cd2-9184-772e4120a8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itle0" ma:index="20" nillable="true" ma:displayName="Title" ma:description="" ma:internalName="Title0">
      <xsd:simpleType>
        <xsd:restriction base="dms:Text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2d182-71ad-4e2f-accd-52383c9e0b0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3eed0b4-5572-416a-ac1e-f113d6248fda}" ma:internalName="TaxCatchAll" ma:showField="CatchAllData" ma:web="0462d182-71ad-4e2f-accd-52383c9e0b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787f1e-33dc-4ce0-ac7b-3741bdefe38e">
      <Terms xmlns="http://schemas.microsoft.com/office/infopath/2007/PartnerControls"/>
    </lcf76f155ced4ddcb4097134ff3c332f>
    <TaxCatchAll xmlns="0462d182-71ad-4e2f-accd-52383c9e0b05" xsi:nil="true"/>
    <Title0 xmlns="01787f1e-33dc-4ce0-ac7b-3741bdefe38e" xsi:nil="true"/>
  </documentManagement>
</p:properties>
</file>

<file path=customXml/itemProps1.xml><?xml version="1.0" encoding="utf-8"?>
<ds:datastoreItem xmlns:ds="http://schemas.openxmlformats.org/officeDocument/2006/customXml" ds:itemID="{CCDBCEAF-587E-43E5-A92A-5AA78F344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87f1e-33dc-4ce0-ac7b-3741bdefe38e"/>
    <ds:schemaRef ds:uri="0462d182-71ad-4e2f-accd-52383c9e0b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506ABC-AAC4-48D4-BA0F-4B7C36431A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B72230-53F0-4437-A03D-C60AECBE617E}">
  <ds:schemaRefs>
    <ds:schemaRef ds:uri="0462d182-71ad-4e2f-accd-52383c9e0b05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01787f1e-33dc-4ce0-ac7b-3741bdefe38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4759</TotalTime>
  <Words>814</Words>
  <Application>Microsoft Office PowerPoint</Application>
  <PresentationFormat>Widescreen</PresentationFormat>
  <Paragraphs>155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Kantoorthema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Bianca Olinga | NODR</dc:creator>
  <cp:lastModifiedBy>Lieke van den Heuvel</cp:lastModifiedBy>
  <cp:revision>46</cp:revision>
  <dcterms:created xsi:type="dcterms:W3CDTF">2023-09-18T11:36:40Z</dcterms:created>
  <dcterms:modified xsi:type="dcterms:W3CDTF">2026-03-12T12:22:06Z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0x010100DC4A1C2AF358FD47AD1FD475CBDC022F</vt:lpwstr>
  </property>
  <property fmtid="{D5CDD505-2E9C-101B-9397-08002B2CF9AE}" pid="3" name="MediaServiceImageTags">
    <vt:lpwstr/>
  </property>
</Properties>
</file>