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48" r:id="rId5"/>
    <p:sldMasterId id="2147483673" r:id="rId6"/>
  </p:sldMasterIdLst>
  <p:notesMasterIdLst>
    <p:notesMasterId r:id="rId16"/>
  </p:notesMasterIdLst>
  <p:sldIdLst>
    <p:sldId id="256" r:id="rId7"/>
    <p:sldId id="277" r:id="rId8"/>
    <p:sldId id="332" r:id="rId9"/>
    <p:sldId id="265" r:id="rId10"/>
    <p:sldId id="334" r:id="rId11"/>
    <p:sldId id="291" r:id="rId12"/>
    <p:sldId id="335" r:id="rId13"/>
    <p:sldId id="329" r:id="rId14"/>
    <p:sldId id="33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D09"/>
    <a:srgbClr val="EDEDED"/>
    <a:srgbClr val="3C3C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5367" autoAdjust="0"/>
  </p:normalViewPr>
  <p:slideViewPr>
    <p:cSldViewPr snapToGrid="0">
      <p:cViewPr varScale="1">
        <p:scale>
          <a:sx n="76" d="100"/>
          <a:sy n="76" d="100"/>
        </p:scale>
        <p:origin x="48" y="43"/>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4EE07-E3DC-4B86-88C1-40D485813813}" type="datetimeFigureOut">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7C9DC-F01E-40F6-A9E0-8B84E1137A48}" type="slidenum">
              <a:t>‹nr.›</a:t>
            </a:fld>
            <a:endParaRPr lang="en-US"/>
          </a:p>
        </p:txBody>
      </p:sp>
    </p:spTree>
    <p:extLst>
      <p:ext uri="{BB962C8B-B14F-4D97-AF65-F5344CB8AC3E}">
        <p14:creationId xmlns:p14="http://schemas.microsoft.com/office/powerpoint/2010/main" val="330179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27084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DD37C9DC-F01E-40F6-A9E0-8B84E1137A48}" type="slidenum">
              <a:rPr lang="nl-NL" smtClean="0"/>
              <a:t>3</a:t>
            </a:fld>
            <a:endParaRPr lang="nl-NL"/>
          </a:p>
        </p:txBody>
      </p:sp>
    </p:spTree>
    <p:extLst>
      <p:ext uri="{BB962C8B-B14F-4D97-AF65-F5344CB8AC3E}">
        <p14:creationId xmlns:p14="http://schemas.microsoft.com/office/powerpoint/2010/main" val="196821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Ander plaatje!</a:t>
            </a:r>
          </a:p>
        </p:txBody>
      </p:sp>
    </p:spTree>
    <p:extLst>
      <p:ext uri="{BB962C8B-B14F-4D97-AF65-F5344CB8AC3E}">
        <p14:creationId xmlns:p14="http://schemas.microsoft.com/office/powerpoint/2010/main" val="428889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D37C9DC-F01E-40F6-A9E0-8B84E1137A48}" type="slidenum">
              <a:rPr lang="nl-NL" smtClean="0"/>
              <a:t>5</a:t>
            </a:fld>
            <a:endParaRPr lang="nl-NL"/>
          </a:p>
        </p:txBody>
      </p:sp>
    </p:spTree>
    <p:extLst>
      <p:ext uri="{BB962C8B-B14F-4D97-AF65-F5344CB8AC3E}">
        <p14:creationId xmlns:p14="http://schemas.microsoft.com/office/powerpoint/2010/main" val="54004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65446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676DF-3A84-28A1-38B3-0492081139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54671B-EC44-A97C-235D-BE690AA89E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BBF395-8928-69AF-8A9F-832C83656F01}"/>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(1) Wij sturen binnen 48 uur een ontvangstbevestiging naar de indiener;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(2) Op basis van de ontvangen informatie van de gedupeerde en de provincie wordt er een dossier aangemaakt;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(3) Indien er sprake is van letselschade of een schade boven het eigen risico, versturen wij het dossier naar de betreffende verzekeraar en coördineren de opvolging tot afronding van het dossier;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(4) Indien noodzakelijk winnen wij aanvullende informatie in om een duidelijk beeld te krijgen van de toedracht. Tevens voeren we middels deskresearch extra inspecties en controles uit;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(5) Op basis van alle beschikbare informatie stellen we vast of aansprakelijkheid erkend dient te worden;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(6) Als er van erkenning van de aansprakelijkheid sprake is, bespreken we dit met U.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Na akkoord van de provincie stellen we de het document ter finale kwijting op. Als er geen sprake is van aansprakelijkheid, stellen we een brief met onderbouwing van de afwijzing voor de gedupeerde.</a:t>
            </a:r>
          </a:p>
          <a:p>
            <a:pPr marL="171450" indent="-171450">
              <a:buFontTx/>
              <a:buChar char="-"/>
            </a:pPr>
            <a:endParaRPr lang="nl-NL" dirty="0"/>
          </a:p>
          <a:p>
            <a:pPr marL="171450" indent="-171450">
              <a:buFontTx/>
              <a:buChar char="-"/>
            </a:pPr>
            <a:endParaRPr lang="nl-NL" dirty="0"/>
          </a:p>
        </p:txBody>
      </p:sp>
      <p:sp>
        <p:nvSpPr>
          <p:cNvPr id="4" name="Tijdelijke aanduiding voor dianummer 3">
            <a:extLst>
              <a:ext uri="{FF2B5EF4-FFF2-40B4-BE49-F238E27FC236}">
                <a16:creationId xmlns:a16="http://schemas.microsoft.com/office/drawing/2014/main" id="{8BC55E96-BD3B-B4B5-7816-475610D11401}"/>
              </a:ext>
            </a:extLst>
          </p:cNvPr>
          <p:cNvSpPr>
            <a:spLocks noGrp="1"/>
          </p:cNvSpPr>
          <p:nvPr>
            <p:ph type="sldNum" sz="quarter" idx="5"/>
          </p:nvPr>
        </p:nvSpPr>
        <p:spPr/>
        <p:txBody>
          <a:bodyPr/>
          <a:lstStyle/>
          <a:p>
            <a:fld id="{DD37C9DC-F01E-40F6-A9E0-8B84E1137A48}" type="slidenum">
              <a:rPr lang="nl-NL" smtClean="0"/>
              <a:t>7</a:t>
            </a:fld>
            <a:endParaRPr lang="nl-NL"/>
          </a:p>
        </p:txBody>
      </p:sp>
    </p:spTree>
    <p:extLst>
      <p:ext uri="{BB962C8B-B14F-4D97-AF65-F5344CB8AC3E}">
        <p14:creationId xmlns:p14="http://schemas.microsoft.com/office/powerpoint/2010/main" val="4183606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FA605-9665-F84C-1859-F53C68C746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6FB4383-3406-BCED-BC1B-9645108C32D9}"/>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4B76CF72-DF67-30BF-359A-420EC17F6893}"/>
              </a:ext>
            </a:extLst>
          </p:cNvPr>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5931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495044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843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58B5658-4F7E-8CEE-E490-E17F61B22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138386"/>
            <a:ext cx="2016346" cy="449341"/>
          </a:xfrm>
          <a:prstGeom prst="rect">
            <a:avLst/>
          </a:prstGeom>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Wit">
    <p:spTree>
      <p:nvGrpSpPr>
        <p:cNvPr id="1" name=""/>
        <p:cNvGrpSpPr/>
        <p:nvPr/>
      </p:nvGrpSpPr>
      <p:grpSpPr>
        <a:xfrm>
          <a:off x="0" y="0"/>
          <a:ext cx="0" cy="0"/>
          <a:chOff x="0" y="0"/>
          <a:chExt cx="0" cy="0"/>
        </a:xfrm>
      </p:grpSpPr>
      <p:pic>
        <p:nvPicPr>
          <p:cNvPr id="19"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pic>
        <p:nvPicPr>
          <p:cNvPr id="2" name="Afbeelding 1">
            <a:extLst>
              <a:ext uri="{FF2B5EF4-FFF2-40B4-BE49-F238E27FC236}">
                <a16:creationId xmlns:a16="http://schemas.microsoft.com/office/drawing/2014/main" id="{9523D25E-D615-5ABE-B268-70DA6D590F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ichtgrijs">
    <p:spTree>
      <p:nvGrpSpPr>
        <p:cNvPr id="1" name=""/>
        <p:cNvGrpSpPr/>
        <p:nvPr/>
      </p:nvGrpSpPr>
      <p:grpSpPr>
        <a:xfrm>
          <a:off x="0" y="0"/>
          <a:ext cx="0" cy="0"/>
          <a:chOff x="0" y="0"/>
          <a:chExt cx="0" cy="0"/>
        </a:xfrm>
      </p:grpSpPr>
      <p:sp>
        <p:nvSpPr>
          <p:cNvPr id="67" name="Rechthoek"/>
          <p:cNvSpPr/>
          <p:nvPr/>
        </p:nvSpPr>
        <p:spPr>
          <a:xfrm>
            <a:off x="0" y="0"/>
            <a:ext cx="12192000" cy="6858000"/>
          </a:xfrm>
          <a:prstGeom prst="rect">
            <a:avLst/>
          </a:prstGeom>
          <a:solidFill>
            <a:srgbClr val="EDEDED"/>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68"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pic>
        <p:nvPicPr>
          <p:cNvPr id="2" name="Afbeelding 1">
            <a:extLst>
              <a:ext uri="{FF2B5EF4-FFF2-40B4-BE49-F238E27FC236}">
                <a16:creationId xmlns:a16="http://schemas.microsoft.com/office/drawing/2014/main" id="{BC25C17B-196B-BC8F-A3B1-EC42158149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Grijs">
    <p:spTree>
      <p:nvGrpSpPr>
        <p:cNvPr id="1" name=""/>
        <p:cNvGrpSpPr/>
        <p:nvPr/>
      </p:nvGrpSpPr>
      <p:grpSpPr>
        <a:xfrm>
          <a:off x="0" y="0"/>
          <a:ext cx="0" cy="0"/>
          <a:chOff x="0" y="0"/>
          <a:chExt cx="0" cy="0"/>
        </a:xfrm>
      </p:grpSpPr>
      <p:sp>
        <p:nvSpPr>
          <p:cNvPr id="37" name="Rechthoek"/>
          <p:cNvSpPr/>
          <p:nvPr userDrawn="1"/>
        </p:nvSpPr>
        <p:spPr>
          <a:xfrm>
            <a:off x="0" y="0"/>
            <a:ext cx="12192000" cy="6858000"/>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7" name="Afbeelding" descr="Afbeelding">
            <a:extLst>
              <a:ext uri="{FF2B5EF4-FFF2-40B4-BE49-F238E27FC236}">
                <a16:creationId xmlns:a16="http://schemas.microsoft.com/office/drawing/2014/main" id="{F590886D-493A-0344-8921-5DCE1701DFCA}"/>
              </a:ext>
            </a:extLst>
          </p:cNvPr>
          <p:cNvPicPr>
            <a:picLocks noChangeAspect="1"/>
          </p:cNvPicPr>
          <p:nvPr userDrawn="1"/>
        </p:nvPicPr>
        <p:blipFill>
          <a:blip r:embed="rId2"/>
          <a:stretch>
            <a:fillRect/>
          </a:stretch>
        </p:blipFill>
        <p:spPr>
          <a:xfrm>
            <a:off x="10604907" y="6156171"/>
            <a:ext cx="1111251" cy="385638"/>
          </a:xfrm>
          <a:prstGeom prst="rect">
            <a:avLst/>
          </a:prstGeom>
          <a:ln w="12700">
            <a:miter lim="400000"/>
          </a:ln>
        </p:spPr>
      </p:pic>
      <p:pic>
        <p:nvPicPr>
          <p:cNvPr id="2" name="Afbeelding 1">
            <a:extLst>
              <a:ext uri="{FF2B5EF4-FFF2-40B4-BE49-F238E27FC236}">
                <a16:creationId xmlns:a16="http://schemas.microsoft.com/office/drawing/2014/main" id="{785B5C00-36FF-453B-3F53-7852D11033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1_Grijs">
    <p:spTree>
      <p:nvGrpSpPr>
        <p:cNvPr id="1" name=""/>
        <p:cNvGrpSpPr/>
        <p:nvPr/>
      </p:nvGrpSpPr>
      <p:grpSpPr>
        <a:xfrm>
          <a:off x="0" y="0"/>
          <a:ext cx="0" cy="0"/>
          <a:chOff x="0" y="0"/>
          <a:chExt cx="0" cy="0"/>
        </a:xfrm>
      </p:grpSpPr>
      <p:sp>
        <p:nvSpPr>
          <p:cNvPr id="37" name="Rechthoek"/>
          <p:cNvSpPr/>
          <p:nvPr userDrawn="1"/>
        </p:nvSpPr>
        <p:spPr>
          <a:xfrm>
            <a:off x="0" y="0"/>
            <a:ext cx="12192000" cy="6858000"/>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495B09E3-1E51-8128-319F-7C829DF0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304219667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Fotovlak">
    <p:spTree>
      <p:nvGrpSpPr>
        <p:cNvPr id="1" name=""/>
        <p:cNvGrpSpPr/>
        <p:nvPr/>
      </p:nvGrpSpPr>
      <p:grpSpPr>
        <a:xfrm>
          <a:off x="0" y="0"/>
          <a:ext cx="0" cy="0"/>
          <a:chOff x="0" y="0"/>
          <a:chExt cx="0" cy="0"/>
        </a:xfrm>
      </p:grpSpPr>
      <p:sp>
        <p:nvSpPr>
          <p:cNvPr id="47" name="Rechthoek"/>
          <p:cNvSpPr/>
          <p:nvPr/>
        </p:nvSpPr>
        <p:spPr>
          <a:xfrm>
            <a:off x="6096000" y="0"/>
            <a:ext cx="6097718" cy="6858000"/>
          </a:xfrm>
          <a:prstGeom prst="rect">
            <a:avLst/>
          </a:prstGeom>
          <a:solidFill>
            <a:srgbClr val="EB620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49" name="Afbeelding" descr="Afbeelding"/>
          <p:cNvPicPr>
            <a:picLocks noChangeAspect="1"/>
          </p:cNvPicPr>
          <p:nvPr/>
        </p:nvPicPr>
        <p:blipFill>
          <a:blip r:embed="rId2"/>
          <a:stretch>
            <a:fillRect/>
          </a:stretch>
        </p:blipFill>
        <p:spPr>
          <a:xfrm>
            <a:off x="10604980" y="6156197"/>
            <a:ext cx="1111105" cy="385586"/>
          </a:xfrm>
          <a:prstGeom prst="rect">
            <a:avLst/>
          </a:prstGeom>
          <a:ln w="12700">
            <a:miter lim="400000"/>
          </a:ln>
        </p:spPr>
      </p:pic>
      <p:pic>
        <p:nvPicPr>
          <p:cNvPr id="2" name="Afbeelding 1">
            <a:extLst>
              <a:ext uri="{FF2B5EF4-FFF2-40B4-BE49-F238E27FC236}">
                <a16:creationId xmlns:a16="http://schemas.microsoft.com/office/drawing/2014/main" id="{9399B40A-58CF-D77C-2882-9154E6A5AC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Oranje balk">
    <p:spTree>
      <p:nvGrpSpPr>
        <p:cNvPr id="1" name=""/>
        <p:cNvGrpSpPr/>
        <p:nvPr/>
      </p:nvGrpSpPr>
      <p:grpSpPr>
        <a:xfrm>
          <a:off x="0" y="0"/>
          <a:ext cx="0" cy="0"/>
          <a:chOff x="0" y="0"/>
          <a:chExt cx="0" cy="0"/>
        </a:xfrm>
      </p:grpSpPr>
      <p:pic>
        <p:nvPicPr>
          <p:cNvPr id="5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59" name="Rechthoek"/>
          <p:cNvSpPr/>
          <p:nvPr/>
        </p:nvSpPr>
        <p:spPr>
          <a:xfrm>
            <a:off x="0" y="-2519"/>
            <a:ext cx="12192000" cy="2892322"/>
          </a:xfrm>
          <a:prstGeom prst="rect">
            <a:avLst/>
          </a:prstGeom>
          <a:solidFill>
            <a:srgbClr val="EB620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3BC02C1F-D223-CA22-168C-1693E636D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Lichtgrijze balk">
    <p:spTree>
      <p:nvGrpSpPr>
        <p:cNvPr id="1" name=""/>
        <p:cNvGrpSpPr/>
        <p:nvPr/>
      </p:nvGrpSpPr>
      <p:grpSpPr>
        <a:xfrm>
          <a:off x="0" y="0"/>
          <a:ext cx="0" cy="0"/>
          <a:chOff x="0" y="0"/>
          <a:chExt cx="0" cy="0"/>
        </a:xfrm>
      </p:grpSpPr>
      <p:pic>
        <p:nvPicPr>
          <p:cNvPr id="8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89" name="Rechthoek"/>
          <p:cNvSpPr/>
          <p:nvPr/>
        </p:nvSpPr>
        <p:spPr>
          <a:xfrm>
            <a:off x="0" y="-2519"/>
            <a:ext cx="12192000" cy="2892322"/>
          </a:xfrm>
          <a:prstGeom prst="rect">
            <a:avLst/>
          </a:prstGeom>
          <a:solidFill>
            <a:srgbClr val="EDEDED"/>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6E6A03A7-80A2-C2C0-1CA2-25A09BBE93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onkergrijze balk">
    <p:spTree>
      <p:nvGrpSpPr>
        <p:cNvPr id="1" name=""/>
        <p:cNvGrpSpPr/>
        <p:nvPr/>
      </p:nvGrpSpPr>
      <p:grpSpPr>
        <a:xfrm>
          <a:off x="0" y="0"/>
          <a:ext cx="0" cy="0"/>
          <a:chOff x="0" y="0"/>
          <a:chExt cx="0" cy="0"/>
        </a:xfrm>
      </p:grpSpPr>
      <p:pic>
        <p:nvPicPr>
          <p:cNvPr id="11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119" name="Rechthoek"/>
          <p:cNvSpPr/>
          <p:nvPr/>
        </p:nvSpPr>
        <p:spPr>
          <a:xfrm>
            <a:off x="0" y="-2519"/>
            <a:ext cx="12192000" cy="2892322"/>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09D367B0-F227-EC33-D078-765F7A937C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1_Donkergrijze balk">
    <p:spTree>
      <p:nvGrpSpPr>
        <p:cNvPr id="1" name=""/>
        <p:cNvGrpSpPr/>
        <p:nvPr/>
      </p:nvGrpSpPr>
      <p:grpSpPr>
        <a:xfrm>
          <a:off x="0" y="0"/>
          <a:ext cx="0" cy="0"/>
          <a:chOff x="0" y="0"/>
          <a:chExt cx="0" cy="0"/>
        </a:xfrm>
      </p:grpSpPr>
      <p:sp>
        <p:nvSpPr>
          <p:cNvPr id="119" name="Rechthoek"/>
          <p:cNvSpPr/>
          <p:nvPr/>
        </p:nvSpPr>
        <p:spPr>
          <a:xfrm>
            <a:off x="0" y="-2519"/>
            <a:ext cx="12192000" cy="2892322"/>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817AFB85-370C-3AF8-8898-049AE1828B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pic>
        <p:nvPicPr>
          <p:cNvPr id="3" name="Picture 39" descr="NODR | Ruimte voor Bewegen">
            <a:extLst>
              <a:ext uri="{FF2B5EF4-FFF2-40B4-BE49-F238E27FC236}">
                <a16:creationId xmlns:a16="http://schemas.microsoft.com/office/drawing/2014/main" id="{4DB432AB-B569-57FF-AEF1-BD1CF7B923D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353965" y="6200597"/>
            <a:ext cx="1354572" cy="458821"/>
          </a:xfrm>
          <a:prstGeom prst="rect">
            <a:avLst/>
          </a:prstGeom>
        </p:spPr>
      </p:pic>
    </p:spTree>
    <p:extLst>
      <p:ext uri="{BB962C8B-B14F-4D97-AF65-F5344CB8AC3E}">
        <p14:creationId xmlns:p14="http://schemas.microsoft.com/office/powerpoint/2010/main" val="7645662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pic>
        <p:nvPicPr>
          <p:cNvPr id="7" name="Afbeelding 6">
            <a:extLst>
              <a:ext uri="{FF2B5EF4-FFF2-40B4-BE49-F238E27FC236}">
                <a16:creationId xmlns:a16="http://schemas.microsoft.com/office/drawing/2014/main" id="{EE024D11-FE14-0098-6562-B5CAF90722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1270947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7E313A6-C983-588C-42B2-B3F94342C3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850" y="6086124"/>
            <a:ext cx="1964132" cy="437705"/>
          </a:xfrm>
          <a:prstGeom prst="rect">
            <a:avLst/>
          </a:prstGeom>
        </p:spPr>
      </p:pic>
    </p:spTree>
    <p:extLst>
      <p:ext uri="{BB962C8B-B14F-4D97-AF65-F5344CB8AC3E}">
        <p14:creationId xmlns:p14="http://schemas.microsoft.com/office/powerpoint/2010/main" val="185738409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Wit">
    <p:spTree>
      <p:nvGrpSpPr>
        <p:cNvPr id="1" name=""/>
        <p:cNvGrpSpPr/>
        <p:nvPr/>
      </p:nvGrpSpPr>
      <p:grpSpPr>
        <a:xfrm>
          <a:off x="0" y="0"/>
          <a:ext cx="0" cy="0"/>
          <a:chOff x="0" y="0"/>
          <a:chExt cx="0" cy="0"/>
        </a:xfrm>
      </p:grpSpPr>
      <p:pic>
        <p:nvPicPr>
          <p:cNvPr id="19" name="Afbeelding" descr="Afbeelding"/>
          <p:cNvPicPr>
            <a:picLocks noChangeAspect="1"/>
          </p:cNvPicPr>
          <p:nvPr/>
        </p:nvPicPr>
        <p:blipFill>
          <a:blip r:embed="rId2"/>
          <a:stretch>
            <a:fillRect/>
          </a:stretch>
        </p:blipFill>
        <p:spPr>
          <a:xfrm>
            <a:off x="10529455" y="6136987"/>
            <a:ext cx="1185073" cy="411258"/>
          </a:xfrm>
          <a:prstGeom prst="rect">
            <a:avLst/>
          </a:prstGeom>
          <a:ln w="12700">
            <a:miter lim="400000"/>
          </a:ln>
        </p:spPr>
      </p:pic>
      <p:pic>
        <p:nvPicPr>
          <p:cNvPr id="3" name="Afbeelding 2">
            <a:extLst>
              <a:ext uri="{FF2B5EF4-FFF2-40B4-BE49-F238E27FC236}">
                <a16:creationId xmlns:a16="http://schemas.microsoft.com/office/drawing/2014/main" id="{B4EE5ED7-5874-0D48-E7D8-583F8F3EA3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146958935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Lichtgrijs">
    <p:spTree>
      <p:nvGrpSpPr>
        <p:cNvPr id="1" name=""/>
        <p:cNvGrpSpPr/>
        <p:nvPr/>
      </p:nvGrpSpPr>
      <p:grpSpPr>
        <a:xfrm>
          <a:off x="0" y="0"/>
          <a:ext cx="0" cy="0"/>
          <a:chOff x="0" y="0"/>
          <a:chExt cx="0" cy="0"/>
        </a:xfrm>
      </p:grpSpPr>
      <p:sp>
        <p:nvSpPr>
          <p:cNvPr id="67" name="Rechthoek"/>
          <p:cNvSpPr/>
          <p:nvPr/>
        </p:nvSpPr>
        <p:spPr>
          <a:xfrm>
            <a:off x="0" y="0"/>
            <a:ext cx="12192000" cy="6858000"/>
          </a:xfrm>
          <a:prstGeom prst="rect">
            <a:avLst/>
          </a:prstGeom>
          <a:solidFill>
            <a:srgbClr val="EDEDED"/>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68"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pic>
        <p:nvPicPr>
          <p:cNvPr id="3" name="Afbeelding 2">
            <a:extLst>
              <a:ext uri="{FF2B5EF4-FFF2-40B4-BE49-F238E27FC236}">
                <a16:creationId xmlns:a16="http://schemas.microsoft.com/office/drawing/2014/main" id="{5C61FAEB-24A5-4219-278A-FE578F5DA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305330975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Grijs">
    <p:spTree>
      <p:nvGrpSpPr>
        <p:cNvPr id="1" name=""/>
        <p:cNvGrpSpPr/>
        <p:nvPr/>
      </p:nvGrpSpPr>
      <p:grpSpPr>
        <a:xfrm>
          <a:off x="0" y="0"/>
          <a:ext cx="0" cy="0"/>
          <a:chOff x="0" y="0"/>
          <a:chExt cx="0" cy="0"/>
        </a:xfrm>
      </p:grpSpPr>
      <p:sp>
        <p:nvSpPr>
          <p:cNvPr id="37" name="Rechthoek"/>
          <p:cNvSpPr/>
          <p:nvPr userDrawn="1"/>
        </p:nvSpPr>
        <p:spPr>
          <a:xfrm>
            <a:off x="0" y="0"/>
            <a:ext cx="12192000" cy="6858000"/>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7" name="Afbeelding" descr="Afbeelding">
            <a:extLst>
              <a:ext uri="{FF2B5EF4-FFF2-40B4-BE49-F238E27FC236}">
                <a16:creationId xmlns:a16="http://schemas.microsoft.com/office/drawing/2014/main" id="{F590886D-493A-0344-8921-5DCE1701DFCA}"/>
              </a:ext>
            </a:extLst>
          </p:cNvPr>
          <p:cNvPicPr>
            <a:picLocks noChangeAspect="1"/>
          </p:cNvPicPr>
          <p:nvPr userDrawn="1"/>
        </p:nvPicPr>
        <p:blipFill>
          <a:blip r:embed="rId2"/>
          <a:stretch>
            <a:fillRect/>
          </a:stretch>
        </p:blipFill>
        <p:spPr>
          <a:xfrm>
            <a:off x="10604907" y="6156171"/>
            <a:ext cx="1111251" cy="385638"/>
          </a:xfrm>
          <a:prstGeom prst="rect">
            <a:avLst/>
          </a:prstGeom>
          <a:ln w="12700">
            <a:miter lim="400000"/>
          </a:ln>
        </p:spPr>
      </p:pic>
      <p:pic>
        <p:nvPicPr>
          <p:cNvPr id="2" name="Afbeelding 1">
            <a:extLst>
              <a:ext uri="{FF2B5EF4-FFF2-40B4-BE49-F238E27FC236}">
                <a16:creationId xmlns:a16="http://schemas.microsoft.com/office/drawing/2014/main" id="{6EAB7730-62EE-5D0C-E8A4-5CF765B0DC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342943641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1_Grijs">
    <p:spTree>
      <p:nvGrpSpPr>
        <p:cNvPr id="1" name=""/>
        <p:cNvGrpSpPr/>
        <p:nvPr/>
      </p:nvGrpSpPr>
      <p:grpSpPr>
        <a:xfrm>
          <a:off x="0" y="0"/>
          <a:ext cx="0" cy="0"/>
          <a:chOff x="0" y="0"/>
          <a:chExt cx="0" cy="0"/>
        </a:xfrm>
      </p:grpSpPr>
      <p:sp>
        <p:nvSpPr>
          <p:cNvPr id="37" name="Rechthoek"/>
          <p:cNvSpPr/>
          <p:nvPr userDrawn="1"/>
        </p:nvSpPr>
        <p:spPr>
          <a:xfrm>
            <a:off x="0" y="0"/>
            <a:ext cx="12192000" cy="6858000"/>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0DA08F3D-AD0E-FBE6-1E49-36917ACFAF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197252980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Fotovlak">
    <p:spTree>
      <p:nvGrpSpPr>
        <p:cNvPr id="1" name=""/>
        <p:cNvGrpSpPr/>
        <p:nvPr/>
      </p:nvGrpSpPr>
      <p:grpSpPr>
        <a:xfrm>
          <a:off x="0" y="0"/>
          <a:ext cx="0" cy="0"/>
          <a:chOff x="0" y="0"/>
          <a:chExt cx="0" cy="0"/>
        </a:xfrm>
      </p:grpSpPr>
      <p:sp>
        <p:nvSpPr>
          <p:cNvPr id="47" name="Rechthoek"/>
          <p:cNvSpPr/>
          <p:nvPr/>
        </p:nvSpPr>
        <p:spPr>
          <a:xfrm>
            <a:off x="6096000" y="0"/>
            <a:ext cx="6097718" cy="6858000"/>
          </a:xfrm>
          <a:prstGeom prst="rect">
            <a:avLst/>
          </a:prstGeom>
          <a:solidFill>
            <a:srgbClr val="EB620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49" name="Afbeelding" descr="Afbeelding"/>
          <p:cNvPicPr>
            <a:picLocks noChangeAspect="1"/>
          </p:cNvPicPr>
          <p:nvPr/>
        </p:nvPicPr>
        <p:blipFill>
          <a:blip r:embed="rId2"/>
          <a:stretch>
            <a:fillRect/>
          </a:stretch>
        </p:blipFill>
        <p:spPr>
          <a:xfrm>
            <a:off x="10604980" y="6156197"/>
            <a:ext cx="1111105" cy="385586"/>
          </a:xfrm>
          <a:prstGeom prst="rect">
            <a:avLst/>
          </a:prstGeom>
          <a:ln w="12700">
            <a:miter lim="400000"/>
          </a:ln>
        </p:spPr>
      </p:pic>
      <p:pic>
        <p:nvPicPr>
          <p:cNvPr id="2" name="Afbeelding 1">
            <a:extLst>
              <a:ext uri="{FF2B5EF4-FFF2-40B4-BE49-F238E27FC236}">
                <a16:creationId xmlns:a16="http://schemas.microsoft.com/office/drawing/2014/main" id="{7A84D1BE-6075-B54D-5839-C8EBCC9525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13659971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Oranje balk">
    <p:spTree>
      <p:nvGrpSpPr>
        <p:cNvPr id="1" name=""/>
        <p:cNvGrpSpPr/>
        <p:nvPr/>
      </p:nvGrpSpPr>
      <p:grpSpPr>
        <a:xfrm>
          <a:off x="0" y="0"/>
          <a:ext cx="0" cy="0"/>
          <a:chOff x="0" y="0"/>
          <a:chExt cx="0" cy="0"/>
        </a:xfrm>
      </p:grpSpPr>
      <p:pic>
        <p:nvPicPr>
          <p:cNvPr id="5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59" name="Rechthoek"/>
          <p:cNvSpPr/>
          <p:nvPr/>
        </p:nvSpPr>
        <p:spPr>
          <a:xfrm>
            <a:off x="0" y="-2519"/>
            <a:ext cx="12192000" cy="2892322"/>
          </a:xfrm>
          <a:prstGeom prst="rect">
            <a:avLst/>
          </a:prstGeom>
          <a:solidFill>
            <a:srgbClr val="EB620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F57B55BA-2512-F066-22D0-012F56712E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20501574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Lichtgrijze balk">
    <p:spTree>
      <p:nvGrpSpPr>
        <p:cNvPr id="1" name=""/>
        <p:cNvGrpSpPr/>
        <p:nvPr/>
      </p:nvGrpSpPr>
      <p:grpSpPr>
        <a:xfrm>
          <a:off x="0" y="0"/>
          <a:ext cx="0" cy="0"/>
          <a:chOff x="0" y="0"/>
          <a:chExt cx="0" cy="0"/>
        </a:xfrm>
      </p:grpSpPr>
      <p:pic>
        <p:nvPicPr>
          <p:cNvPr id="8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89" name="Rechthoek"/>
          <p:cNvSpPr/>
          <p:nvPr/>
        </p:nvSpPr>
        <p:spPr>
          <a:xfrm>
            <a:off x="0" y="-2519"/>
            <a:ext cx="12192000" cy="2892322"/>
          </a:xfrm>
          <a:prstGeom prst="rect">
            <a:avLst/>
          </a:prstGeom>
          <a:solidFill>
            <a:srgbClr val="EDEDED"/>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9E057384-0434-8A29-6FBC-9A8314E73A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22920611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onkergrijze balk">
    <p:spTree>
      <p:nvGrpSpPr>
        <p:cNvPr id="1" name=""/>
        <p:cNvGrpSpPr/>
        <p:nvPr/>
      </p:nvGrpSpPr>
      <p:grpSpPr>
        <a:xfrm>
          <a:off x="0" y="0"/>
          <a:ext cx="0" cy="0"/>
          <a:chOff x="0" y="0"/>
          <a:chExt cx="0" cy="0"/>
        </a:xfrm>
      </p:grpSpPr>
      <p:pic>
        <p:nvPicPr>
          <p:cNvPr id="117" name="Afbeelding" descr="Afbeelding"/>
          <p:cNvPicPr>
            <a:picLocks noChangeAspect="1"/>
          </p:cNvPicPr>
          <p:nvPr/>
        </p:nvPicPr>
        <p:blipFill>
          <a:blip r:embed="rId2"/>
          <a:stretch>
            <a:fillRect/>
          </a:stretch>
        </p:blipFill>
        <p:spPr>
          <a:xfrm>
            <a:off x="10603427" y="6162658"/>
            <a:ext cx="1111101" cy="385587"/>
          </a:xfrm>
          <a:prstGeom prst="rect">
            <a:avLst/>
          </a:prstGeom>
          <a:ln w="12700">
            <a:miter lim="400000"/>
          </a:ln>
        </p:spPr>
      </p:pic>
      <p:sp>
        <p:nvSpPr>
          <p:cNvPr id="119" name="Rechthoek"/>
          <p:cNvSpPr/>
          <p:nvPr/>
        </p:nvSpPr>
        <p:spPr>
          <a:xfrm>
            <a:off x="0" y="-2519"/>
            <a:ext cx="12192000" cy="2892322"/>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90E4C75B-C5F7-7307-B7C2-10960F350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327121236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reserve="1">
  <p:cSld name="1_Donkergrijze balk">
    <p:spTree>
      <p:nvGrpSpPr>
        <p:cNvPr id="1" name=""/>
        <p:cNvGrpSpPr/>
        <p:nvPr/>
      </p:nvGrpSpPr>
      <p:grpSpPr>
        <a:xfrm>
          <a:off x="0" y="0"/>
          <a:ext cx="0" cy="0"/>
          <a:chOff x="0" y="0"/>
          <a:chExt cx="0" cy="0"/>
        </a:xfrm>
      </p:grpSpPr>
      <p:sp>
        <p:nvSpPr>
          <p:cNvPr id="119" name="Rechthoek"/>
          <p:cNvSpPr/>
          <p:nvPr/>
        </p:nvSpPr>
        <p:spPr>
          <a:xfrm>
            <a:off x="0" y="-2519"/>
            <a:ext cx="12192000" cy="2892322"/>
          </a:xfrm>
          <a:prstGeom prst="rect">
            <a:avLst/>
          </a:prstGeom>
          <a:solidFill>
            <a:srgbClr val="3C3C39"/>
          </a:solidFill>
          <a:ln w="12700">
            <a:miter lim="400000"/>
          </a:ln>
        </p:spPr>
        <p:txBody>
          <a:bodyPr lIns="25400" tIns="25400" rIns="25400" bIns="25400" anchor="ctr"/>
          <a:lstStyle/>
          <a:p>
            <a:pPr defTabSz="412750">
              <a:lnSpc>
                <a:spcPct val="100000"/>
              </a:lnSpc>
              <a:defRPr sz="3200">
                <a:latin typeface="Helvetica Neue Medium"/>
                <a:ea typeface="Helvetica Neue Medium"/>
                <a:cs typeface="Helvetica Neue Medium"/>
                <a:sym typeface="Helvetica Neue Medium"/>
              </a:defRPr>
            </a:pPr>
            <a:endParaRPr sz="1600"/>
          </a:p>
        </p:txBody>
      </p:sp>
      <p:pic>
        <p:nvPicPr>
          <p:cNvPr id="2" name="Afbeelding 1">
            <a:extLst>
              <a:ext uri="{FF2B5EF4-FFF2-40B4-BE49-F238E27FC236}">
                <a16:creationId xmlns:a16="http://schemas.microsoft.com/office/drawing/2014/main" id="{07FA2912-5A54-B8A4-53BB-27B8302C0B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72" y="6205597"/>
            <a:ext cx="1714749" cy="382130"/>
          </a:xfrm>
          <a:prstGeom prst="rect">
            <a:avLst/>
          </a:prstGeom>
        </p:spPr>
      </p:pic>
    </p:spTree>
    <p:extLst>
      <p:ext uri="{BB962C8B-B14F-4D97-AF65-F5344CB8AC3E}">
        <p14:creationId xmlns:p14="http://schemas.microsoft.com/office/powerpoint/2010/main" val="38426695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12.03.2026</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12.03.2026</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12.03.2026</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12.03.2026</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12.03.2026</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51" r:id="rId3"/>
    <p:sldLayoutId id="2147483667" r:id="rId4"/>
    <p:sldLayoutId id="2147483669" r:id="rId5"/>
    <p:sldLayoutId id="2147483670" r:id="rId6"/>
    <p:sldLayoutId id="2147483666" r:id="rId7"/>
    <p:sldLayoutId id="2147483656" r:id="rId8"/>
    <p:sldLayoutId id="2147483671"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descr="Afbeelding"/>
          <p:cNvPicPr>
            <a:picLocks noChangeAspect="1"/>
          </p:cNvPicPr>
          <p:nvPr/>
        </p:nvPicPr>
        <p:blipFill>
          <a:blip r:embed="rId13"/>
          <a:stretch>
            <a:fillRect/>
          </a:stretch>
        </p:blipFill>
        <p:spPr>
          <a:xfrm>
            <a:off x="9884717" y="5913244"/>
            <a:ext cx="1829812" cy="635001"/>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61" r:id="rId5"/>
    <p:sldLayoutId id="2147483653" r:id="rId6"/>
    <p:sldLayoutId id="2147483654" r:id="rId7"/>
    <p:sldLayoutId id="2147483657" r:id="rId8"/>
    <p:sldLayoutId id="2147483660" r:id="rId9"/>
    <p:sldLayoutId id="2147483662" r:id="rId10"/>
    <p:sldLayoutId id="2147483684" r:id="rId11"/>
  </p:sldLayoutIdLst>
  <p:transition spd="med"/>
  <p:hf sldNum="0" hdr="0" dt="0"/>
  <p:txStyles>
    <p:titleStyle>
      <a:lvl1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1pPr>
      <a:lvl2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2pPr>
      <a:lvl3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3pPr>
      <a:lvl4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4pPr>
      <a:lvl5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5pPr>
      <a:lvl6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6pPr>
      <a:lvl7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7pPr>
      <a:lvl8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8pPr>
      <a:lvl9pPr marL="0" marR="0" indent="0" algn="l" defTabSz="2438338" rtl="0" latinLnBrk="0">
        <a:lnSpc>
          <a:spcPct val="120000"/>
        </a:lnSpc>
        <a:spcBef>
          <a:spcPts val="0"/>
        </a:spcBef>
        <a:spcAft>
          <a:spcPts val="0"/>
        </a:spcAft>
        <a:buClrTx/>
        <a:buSzTx/>
        <a:buFontTx/>
        <a:buNone/>
        <a:tabLst/>
        <a:defRPr sz="9000" b="0" i="0" u="none" strike="noStrike" cap="none" spc="0" baseline="0">
          <a:solidFill>
            <a:srgbClr val="FFFFFF"/>
          </a:solidFill>
          <a:uFillTx/>
          <a:latin typeface="Ubuntu Medium"/>
          <a:ea typeface="Ubuntu Medium"/>
          <a:cs typeface="Ubuntu Medium"/>
          <a:sym typeface="Ubuntu Medium"/>
        </a:defRPr>
      </a:lvl9pPr>
    </p:titleStyle>
    <p:bodyStyle>
      <a:lvl1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1pPr>
      <a:lvl2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2pPr>
      <a:lvl3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3pPr>
      <a:lvl4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4pPr>
      <a:lvl5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5pPr>
      <a:lvl6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6pPr>
      <a:lvl7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7pPr>
      <a:lvl8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8pPr>
      <a:lvl9pPr marL="0" marR="0" indent="0" algn="l" defTabSz="2438338" rtl="0" latinLnBrk="0">
        <a:lnSpc>
          <a:spcPct val="110000"/>
        </a:lnSpc>
        <a:spcBef>
          <a:spcPts val="0"/>
        </a:spcBef>
        <a:spcAft>
          <a:spcPts val="0"/>
        </a:spcAft>
        <a:buClrTx/>
        <a:buSzTx/>
        <a:buFontTx/>
        <a:buNone/>
        <a:tabLst/>
        <a:defRPr sz="3500" b="0" i="0" u="none" strike="noStrike" cap="none" spc="0" baseline="0">
          <a:solidFill>
            <a:srgbClr val="FFFFFF"/>
          </a:solidFill>
          <a:uFillTx/>
          <a:latin typeface="Ubuntu Medium"/>
          <a:ea typeface="Ubuntu Medium"/>
          <a:cs typeface="Ubuntu Medium"/>
          <a:sym typeface="Ubuntu Medium"/>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descr="Afbeelding"/>
          <p:cNvPicPr>
            <a:picLocks noChangeAspect="1"/>
          </p:cNvPicPr>
          <p:nvPr/>
        </p:nvPicPr>
        <p:blipFill>
          <a:blip r:embed="rId12"/>
          <a:stretch>
            <a:fillRect/>
          </a:stretch>
        </p:blipFill>
        <p:spPr>
          <a:xfrm>
            <a:off x="9884717" y="5913244"/>
            <a:ext cx="1829812" cy="635001"/>
          </a:xfrm>
          <a:prstGeom prst="rect">
            <a:avLst/>
          </a:prstGeom>
          <a:ln w="12700">
            <a:miter lim="400000"/>
          </a:ln>
        </p:spPr>
      </p:pic>
    </p:spTree>
    <p:extLst>
      <p:ext uri="{BB962C8B-B14F-4D97-AF65-F5344CB8AC3E}">
        <p14:creationId xmlns:p14="http://schemas.microsoft.com/office/powerpoint/2010/main" val="59101499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spd="med"/>
  <p:hf sldNum="0" hdr="0" dt="0"/>
  <p:txStyles>
    <p:titleStyle>
      <a:lvl1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1pPr>
      <a:lvl2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2pPr>
      <a:lvl3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3pPr>
      <a:lvl4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4pPr>
      <a:lvl5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5pPr>
      <a:lvl6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6pPr>
      <a:lvl7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7pPr>
      <a:lvl8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8pPr>
      <a:lvl9pPr marL="0" marR="0" indent="0" algn="l" defTabSz="1219169" rtl="0" latinLnBrk="0">
        <a:lnSpc>
          <a:spcPct val="120000"/>
        </a:lnSpc>
        <a:spcBef>
          <a:spcPts val="0"/>
        </a:spcBef>
        <a:spcAft>
          <a:spcPts val="0"/>
        </a:spcAft>
        <a:buClrTx/>
        <a:buSzTx/>
        <a:buFontTx/>
        <a:buNone/>
        <a:tabLst/>
        <a:defRPr sz="4500" b="0" i="0" u="none" strike="noStrike" cap="none" spc="0" baseline="0">
          <a:solidFill>
            <a:srgbClr val="FFFFFF"/>
          </a:solidFill>
          <a:uFillTx/>
          <a:latin typeface="Ubuntu Medium"/>
          <a:ea typeface="Ubuntu Medium"/>
          <a:cs typeface="Ubuntu Medium"/>
          <a:sym typeface="Ubuntu Medium"/>
        </a:defRPr>
      </a:lvl9pPr>
    </p:titleStyle>
    <p:bodyStyle>
      <a:lvl1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1pPr>
      <a:lvl2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2pPr>
      <a:lvl3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3pPr>
      <a:lvl4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4pPr>
      <a:lvl5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5pPr>
      <a:lvl6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6pPr>
      <a:lvl7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7pPr>
      <a:lvl8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8pPr>
      <a:lvl9pPr marL="0" marR="0" indent="0" algn="l" defTabSz="1219169" rtl="0" latinLnBrk="0">
        <a:lnSpc>
          <a:spcPct val="110000"/>
        </a:lnSpc>
        <a:spcBef>
          <a:spcPts val="0"/>
        </a:spcBef>
        <a:spcAft>
          <a:spcPts val="0"/>
        </a:spcAft>
        <a:buClrTx/>
        <a:buSzTx/>
        <a:buFontTx/>
        <a:buNone/>
        <a:tabLst/>
        <a:defRPr sz="1750" b="0" i="0" u="none" strike="noStrike" cap="none" spc="0" baseline="0">
          <a:solidFill>
            <a:srgbClr val="FFFFFF"/>
          </a:solidFill>
          <a:uFillTx/>
          <a:latin typeface="Ubuntu Medium"/>
          <a:ea typeface="Ubuntu Medium"/>
          <a:cs typeface="Ubuntu Medium"/>
          <a:sym typeface="Ubuntu Medium"/>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www.nodr.nl/" TargetMode="External"/><Relationship Id="rId5" Type="http://schemas.openxmlformats.org/officeDocument/2006/relationships/hyperlink" Target="mailto:info@nodr.nl" TargetMode="External"/><Relationship Id="rId4" Type="http://schemas.openxmlformats.org/officeDocument/2006/relationships/hyperlink" Target="https://www.nodr.nl/downloads" TargetMode="Externa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FA2917-80B7-DC74-0885-180249C554B7}"/>
              </a:ext>
            </a:extLst>
          </p:cNvPr>
          <p:cNvPicPr>
            <a:picLocks noChangeAspect="1"/>
          </p:cNvPicPr>
          <p:nvPr/>
        </p:nvPicPr>
        <p:blipFill>
          <a:blip r:embed="rId2"/>
          <a:srcRect t="16352" r="-6"/>
          <a:stretch>
            <a:fillRect/>
          </a:stretch>
        </p:blipFill>
        <p:spPr>
          <a:xfrm>
            <a:off x="-9181" y="1346"/>
            <a:ext cx="12201960" cy="5736608"/>
          </a:xfrm>
          <a:prstGeom prst="rect">
            <a:avLst/>
          </a:prstGeom>
        </p:spPr>
      </p:pic>
      <p:sp>
        <p:nvSpPr>
          <p:cNvPr id="5" name="Ruimte voor een subtitel / voetnoot / datum">
            <a:extLst>
              <a:ext uri="{FF2B5EF4-FFF2-40B4-BE49-F238E27FC236}">
                <a16:creationId xmlns:a16="http://schemas.microsoft.com/office/drawing/2014/main" id="{091B8A26-DD7D-DCD7-AFD1-F4FF0B7194D9}"/>
              </a:ext>
            </a:extLst>
          </p:cNvPr>
          <p:cNvSpPr txBox="1"/>
          <p:nvPr/>
        </p:nvSpPr>
        <p:spPr>
          <a:xfrm>
            <a:off x="1121037" y="12378800"/>
            <a:ext cx="18102715" cy="1247136"/>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a:t>2026 </a:t>
            </a:r>
            <a:r>
              <a:rPr lang="nl-NL" sz="1800"/>
              <a:t>Nederlandse Organisatie Debiteuren en Rechtsvordering</a:t>
            </a:r>
          </a:p>
          <a:p>
            <a:endParaRPr/>
          </a:p>
        </p:txBody>
      </p:sp>
      <p:sp>
        <p:nvSpPr>
          <p:cNvPr id="6" name="Ruimte voor…">
            <a:extLst>
              <a:ext uri="{FF2B5EF4-FFF2-40B4-BE49-F238E27FC236}">
                <a16:creationId xmlns:a16="http://schemas.microsoft.com/office/drawing/2014/main" id="{6192FA68-2DAC-49EC-9B92-AA9243503B27}"/>
              </a:ext>
            </a:extLst>
          </p:cNvPr>
          <p:cNvSpPr txBox="1"/>
          <p:nvPr/>
        </p:nvSpPr>
        <p:spPr>
          <a:xfrm>
            <a:off x="1187332" y="8521201"/>
            <a:ext cx="18036421" cy="1582613"/>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sz="9000">
                <a:latin typeface="Ubuntu Medium"/>
                <a:ea typeface="Ubuntu Medium"/>
                <a:cs typeface="Ubuntu Medium"/>
                <a:sym typeface="Ubuntu Medium"/>
              </a:defRPr>
            </a:pPr>
            <a:endParaRPr dirty="0"/>
          </a:p>
        </p:txBody>
      </p:sp>
      <p:sp>
        <p:nvSpPr>
          <p:cNvPr id="9" name="Afgeronde rechthoek">
            <a:extLst>
              <a:ext uri="{FF2B5EF4-FFF2-40B4-BE49-F238E27FC236}">
                <a16:creationId xmlns:a16="http://schemas.microsoft.com/office/drawing/2014/main" id="{0808DD83-C90E-00AE-89CE-18B47AFBC612}"/>
              </a:ext>
            </a:extLst>
          </p:cNvPr>
          <p:cNvSpPr/>
          <p:nvPr/>
        </p:nvSpPr>
        <p:spPr>
          <a:xfrm>
            <a:off x="952500" y="12327169"/>
            <a:ext cx="7505700" cy="763918"/>
          </a:xfrm>
          <a:prstGeom prst="roundRect">
            <a:avLst>
              <a:gd name="adj" fmla="val 16083"/>
            </a:avLst>
          </a:prstGeom>
          <a:solidFill>
            <a:srgbClr val="3C3C39"/>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a:p>
        </p:txBody>
      </p:sp>
      <p:sp>
        <p:nvSpPr>
          <p:cNvPr id="12" name="Ruimte voor een subtitel / voetnoot / datum">
            <a:extLst>
              <a:ext uri="{FF2B5EF4-FFF2-40B4-BE49-F238E27FC236}">
                <a16:creationId xmlns:a16="http://schemas.microsoft.com/office/drawing/2014/main" id="{7AA29BBB-0556-41BA-0BFF-C7E1B9A8A785}"/>
              </a:ext>
            </a:extLst>
          </p:cNvPr>
          <p:cNvSpPr txBox="1"/>
          <p:nvPr/>
        </p:nvSpPr>
        <p:spPr>
          <a:xfrm>
            <a:off x="1121037" y="12378800"/>
            <a:ext cx="18102715" cy="1247136"/>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a:t>2026 </a:t>
            </a:r>
            <a:r>
              <a:rPr lang="nl-NL" sz="1800"/>
              <a:t>Nederlandse Organisatie Debiteuren en Rechtsvordering</a:t>
            </a:r>
          </a:p>
          <a:p>
            <a:endParaRPr/>
          </a:p>
        </p:txBody>
      </p:sp>
      <p:sp>
        <p:nvSpPr>
          <p:cNvPr id="13" name="Ruimte voor…">
            <a:extLst>
              <a:ext uri="{FF2B5EF4-FFF2-40B4-BE49-F238E27FC236}">
                <a16:creationId xmlns:a16="http://schemas.microsoft.com/office/drawing/2014/main" id="{A2FB9F96-1F27-B22A-6F55-2A0874DE6CD4}"/>
              </a:ext>
            </a:extLst>
          </p:cNvPr>
          <p:cNvSpPr txBox="1"/>
          <p:nvPr/>
        </p:nvSpPr>
        <p:spPr>
          <a:xfrm>
            <a:off x="1187332" y="8521201"/>
            <a:ext cx="18036421" cy="1582613"/>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sz="9000">
                <a:latin typeface="Ubuntu Medium"/>
                <a:ea typeface="Ubuntu Medium"/>
                <a:cs typeface="Ubuntu Medium"/>
                <a:sym typeface="Ubuntu Medium"/>
              </a:defRPr>
            </a:pPr>
            <a:endParaRPr dirty="0"/>
          </a:p>
        </p:txBody>
      </p:sp>
      <p:sp>
        <p:nvSpPr>
          <p:cNvPr id="20" name="Afgeronde rechthoek">
            <a:extLst>
              <a:ext uri="{FF2B5EF4-FFF2-40B4-BE49-F238E27FC236}">
                <a16:creationId xmlns:a16="http://schemas.microsoft.com/office/drawing/2014/main" id="{431635E2-121A-4F46-1410-BBE2F92D0FE3}"/>
              </a:ext>
            </a:extLst>
          </p:cNvPr>
          <p:cNvSpPr/>
          <p:nvPr/>
        </p:nvSpPr>
        <p:spPr>
          <a:xfrm>
            <a:off x="952500" y="12327169"/>
            <a:ext cx="7505700" cy="763918"/>
          </a:xfrm>
          <a:prstGeom prst="roundRect">
            <a:avLst>
              <a:gd name="adj" fmla="val 16083"/>
            </a:avLst>
          </a:prstGeom>
          <a:solidFill>
            <a:srgbClr val="3C3C39"/>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a:p>
        </p:txBody>
      </p:sp>
      <p:sp>
        <p:nvSpPr>
          <p:cNvPr id="23" name="Ruimte voor een subtitel / voetnoot / datum">
            <a:extLst>
              <a:ext uri="{FF2B5EF4-FFF2-40B4-BE49-F238E27FC236}">
                <a16:creationId xmlns:a16="http://schemas.microsoft.com/office/drawing/2014/main" id="{D3D531B3-1C5D-DA4D-C162-693547C9B600}"/>
              </a:ext>
            </a:extLst>
          </p:cNvPr>
          <p:cNvSpPr txBox="1"/>
          <p:nvPr/>
        </p:nvSpPr>
        <p:spPr>
          <a:xfrm>
            <a:off x="1121037" y="12378800"/>
            <a:ext cx="18102715" cy="1247136"/>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a:t>2026 </a:t>
            </a:r>
            <a:r>
              <a:rPr lang="nl-NL" sz="1800"/>
              <a:t>Nederlandse Organisatie Debiteuren en Rechtsvordering</a:t>
            </a:r>
          </a:p>
          <a:p>
            <a:endParaRPr/>
          </a:p>
        </p:txBody>
      </p:sp>
      <p:sp>
        <p:nvSpPr>
          <p:cNvPr id="25" name="Afgeronde rechthoek">
            <a:extLst>
              <a:ext uri="{FF2B5EF4-FFF2-40B4-BE49-F238E27FC236}">
                <a16:creationId xmlns:a16="http://schemas.microsoft.com/office/drawing/2014/main" id="{5892C9BE-8DAE-BFB2-2039-A79261F24C7A}"/>
              </a:ext>
            </a:extLst>
          </p:cNvPr>
          <p:cNvSpPr/>
          <p:nvPr/>
        </p:nvSpPr>
        <p:spPr>
          <a:xfrm>
            <a:off x="465922" y="4700582"/>
            <a:ext cx="1932083" cy="636217"/>
          </a:xfrm>
          <a:prstGeom prst="roundRect">
            <a:avLst>
              <a:gd name="adj" fmla="val 11953"/>
            </a:avLst>
          </a:prstGeom>
          <a:solidFill>
            <a:srgbClr val="EB6209"/>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a:p>
        </p:txBody>
      </p:sp>
      <p:sp>
        <p:nvSpPr>
          <p:cNvPr id="26" name="Ruimte voor een titel">
            <a:extLst>
              <a:ext uri="{FF2B5EF4-FFF2-40B4-BE49-F238E27FC236}">
                <a16:creationId xmlns:a16="http://schemas.microsoft.com/office/drawing/2014/main" id="{9C418688-832C-3D20-6AF4-28C1651960D6}"/>
              </a:ext>
            </a:extLst>
          </p:cNvPr>
          <p:cNvSpPr txBox="1"/>
          <p:nvPr/>
        </p:nvSpPr>
        <p:spPr>
          <a:xfrm>
            <a:off x="621736" y="4657277"/>
            <a:ext cx="1774983" cy="714234"/>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6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4000"/>
              <a:t>NODR</a:t>
            </a:r>
            <a:endParaRPr lang="en-US" sz="4000" b="1"/>
          </a:p>
        </p:txBody>
      </p:sp>
      <p:sp>
        <p:nvSpPr>
          <p:cNvPr id="27" name="Afgeronde rechthoek">
            <a:extLst>
              <a:ext uri="{FF2B5EF4-FFF2-40B4-BE49-F238E27FC236}">
                <a16:creationId xmlns:a16="http://schemas.microsoft.com/office/drawing/2014/main" id="{4F34D49A-E13C-E98A-07BB-2FD295EF4566}"/>
              </a:ext>
            </a:extLst>
          </p:cNvPr>
          <p:cNvSpPr/>
          <p:nvPr/>
        </p:nvSpPr>
        <p:spPr>
          <a:xfrm>
            <a:off x="465921" y="5370775"/>
            <a:ext cx="7293623" cy="718842"/>
          </a:xfrm>
          <a:prstGeom prst="roundRect">
            <a:avLst>
              <a:gd name="adj" fmla="val 11953"/>
            </a:avLst>
          </a:prstGeom>
          <a:solidFill>
            <a:srgbClr val="EB6209"/>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a:p>
        </p:txBody>
      </p:sp>
      <p:sp>
        <p:nvSpPr>
          <p:cNvPr id="28" name="Ruimte voor een titel">
            <a:extLst>
              <a:ext uri="{FF2B5EF4-FFF2-40B4-BE49-F238E27FC236}">
                <a16:creationId xmlns:a16="http://schemas.microsoft.com/office/drawing/2014/main" id="{7A452C71-873A-8168-A573-2E63CFAAB194}"/>
              </a:ext>
            </a:extLst>
          </p:cNvPr>
          <p:cNvSpPr txBox="1"/>
          <p:nvPr/>
        </p:nvSpPr>
        <p:spPr>
          <a:xfrm>
            <a:off x="621736" y="5368784"/>
            <a:ext cx="7053897" cy="71423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6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4000" dirty="0"/>
              <a:t>Wettelijke Aansprakelijkheid</a:t>
            </a:r>
            <a:endParaRPr lang="en-US" sz="4000" b="1" dirty="0"/>
          </a:p>
        </p:txBody>
      </p:sp>
      <p:sp>
        <p:nvSpPr>
          <p:cNvPr id="29" name="Ruimte voor een subtitel / voetnoot / datum">
            <a:extLst>
              <a:ext uri="{FF2B5EF4-FFF2-40B4-BE49-F238E27FC236}">
                <a16:creationId xmlns:a16="http://schemas.microsoft.com/office/drawing/2014/main" id="{B96F74DE-5D0E-CDCF-E634-4C2E8EEE9EC4}"/>
              </a:ext>
            </a:extLst>
          </p:cNvPr>
          <p:cNvSpPr txBox="1"/>
          <p:nvPr/>
        </p:nvSpPr>
        <p:spPr>
          <a:xfrm>
            <a:off x="1121037" y="12378800"/>
            <a:ext cx="18102715" cy="1247136"/>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1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Ubuntu Medium"/>
                <a:ea typeface="Ubuntu Medium"/>
                <a:cs typeface="Ubuntu Medium"/>
                <a:sym typeface="Ubuntu Medium"/>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a:t>2026 </a:t>
            </a:r>
            <a:r>
              <a:rPr lang="nl-NL" sz="1800"/>
              <a:t>Nederlandse Organisatie Debiteuren en Rechtsvordering</a:t>
            </a:r>
          </a:p>
          <a:p>
            <a:endParaRPr/>
          </a:p>
        </p:txBody>
      </p:sp>
      <p:sp>
        <p:nvSpPr>
          <p:cNvPr id="30" name="Afgeronde rechthoek">
            <a:extLst>
              <a:ext uri="{FF2B5EF4-FFF2-40B4-BE49-F238E27FC236}">
                <a16:creationId xmlns:a16="http://schemas.microsoft.com/office/drawing/2014/main" id="{9A30BD8B-06C3-4227-2E70-83EFA613C80F}"/>
              </a:ext>
            </a:extLst>
          </p:cNvPr>
          <p:cNvSpPr/>
          <p:nvPr/>
        </p:nvSpPr>
        <p:spPr>
          <a:xfrm>
            <a:off x="465920" y="6371472"/>
            <a:ext cx="3639695" cy="296530"/>
          </a:xfrm>
          <a:prstGeom prst="roundRect">
            <a:avLst>
              <a:gd name="adj" fmla="val 11953"/>
            </a:avLst>
          </a:prstGeom>
          <a:solidFill>
            <a:srgbClr val="3C3C39"/>
          </a:solidFill>
          <a:ln w="12700">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a:p>
        </p:txBody>
      </p:sp>
      <p:sp>
        <p:nvSpPr>
          <p:cNvPr id="32" name="Ruimte voor een subtitel / voetnoot / datum">
            <a:extLst>
              <a:ext uri="{FF2B5EF4-FFF2-40B4-BE49-F238E27FC236}">
                <a16:creationId xmlns:a16="http://schemas.microsoft.com/office/drawing/2014/main" id="{C60E5442-9F5D-2F79-6134-0EF77AF814B0}"/>
              </a:ext>
            </a:extLst>
          </p:cNvPr>
          <p:cNvSpPr txBox="1"/>
          <p:nvPr/>
        </p:nvSpPr>
        <p:spPr>
          <a:xfrm>
            <a:off x="532976" y="6373015"/>
            <a:ext cx="3616371" cy="4199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b="1"/>
              <a:t>2026 </a:t>
            </a:r>
            <a:r>
              <a:rPr lang="nl-NL" sz="900"/>
              <a:t>Nederlandse Organisatie Debiteuren en Rechtsvordering</a:t>
            </a:r>
          </a:p>
          <a:p>
            <a:pPr algn="l"/>
            <a:endParaRPr sz="750"/>
          </a:p>
        </p:txBody>
      </p:sp>
      <p:pic>
        <p:nvPicPr>
          <p:cNvPr id="33" name="Picture 32" descr="NODR | Ruimte voor Bewegen">
            <a:extLst>
              <a:ext uri="{FF2B5EF4-FFF2-40B4-BE49-F238E27FC236}">
                <a16:creationId xmlns:a16="http://schemas.microsoft.com/office/drawing/2014/main" id="{E842FC8C-EC38-3AED-AF3A-76FB6F4C32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305363" y="6088368"/>
            <a:ext cx="1597445" cy="575287"/>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uimte voor tekst. Ruimte voor tekst. Ruimte voor tekst. Ruimte voor tekst. Ruimte voor tekst. Ruimte voor tekst. Ruimte voor tekst. Ruimte voor tekst. Ruimte voor tekst.…"/>
          <p:cNvSpPr txBox="1"/>
          <p:nvPr/>
        </p:nvSpPr>
        <p:spPr>
          <a:xfrm>
            <a:off x="481150" y="1402797"/>
            <a:ext cx="5191884" cy="470686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t">
            <a:spAutoFit/>
          </a:bodyPr>
          <a:lstStyle/>
          <a:p>
            <a:pPr defTabSz="1219169" hangingPunct="0">
              <a:lnSpc>
                <a:spcPct val="120000"/>
              </a:lnSpc>
              <a:defRPr>
                <a:solidFill>
                  <a:srgbClr val="3C3C39"/>
                </a:solidFill>
              </a:defRPr>
            </a:pPr>
            <a:r>
              <a:rPr lang="nl-NL" sz="1500" kern="0" dirty="0">
                <a:solidFill>
                  <a:srgbClr val="FFFFFF"/>
                </a:solidFill>
                <a:latin typeface="Ubuntu"/>
                <a:sym typeface="Ubuntu"/>
              </a:rPr>
              <a:t>NODR, onderdeel van </a:t>
            </a:r>
            <a:r>
              <a:rPr lang="nl-NL" sz="1500" kern="0" dirty="0" err="1">
                <a:solidFill>
                  <a:srgbClr val="FFFFFF"/>
                </a:solidFill>
                <a:latin typeface="Ubuntu"/>
                <a:sym typeface="Ubuntu"/>
              </a:rPr>
              <a:t>Afinius</a:t>
            </a:r>
            <a:r>
              <a:rPr lang="nl-NL" sz="1500" kern="0" dirty="0">
                <a:solidFill>
                  <a:srgbClr val="FFFFFF"/>
                </a:solidFill>
                <a:latin typeface="Ubuntu"/>
                <a:sym typeface="Ubuntu"/>
              </a:rPr>
              <a:t> B.V., is specialist in het zelfstandig beoordelen van WA-claims van onze relaties. </a:t>
            </a:r>
          </a:p>
          <a:p>
            <a:pPr defTabSz="1219169" hangingPunct="0">
              <a:lnSpc>
                <a:spcPct val="120000"/>
              </a:lnSpc>
              <a:defRPr>
                <a:solidFill>
                  <a:srgbClr val="3C3C39"/>
                </a:solidFill>
              </a:defRPr>
            </a:pPr>
            <a:endParaRPr lang="nl-NL" sz="1000" kern="0" dirty="0">
              <a:solidFill>
                <a:srgbClr val="FFFFFF"/>
              </a:solidFill>
              <a:latin typeface="Ubuntu"/>
              <a:sym typeface="Ubuntu"/>
            </a:endParaRPr>
          </a:p>
          <a:p>
            <a:pPr defTabSz="1219169" hangingPunct="0">
              <a:lnSpc>
                <a:spcPct val="120000"/>
              </a:lnSpc>
              <a:defRPr>
                <a:solidFill>
                  <a:srgbClr val="3C3C39"/>
                </a:solidFill>
              </a:defRPr>
            </a:pPr>
            <a:r>
              <a:rPr lang="nl-NL" sz="1500" kern="0" dirty="0">
                <a:solidFill>
                  <a:srgbClr val="FFFFFF"/>
                </a:solidFill>
                <a:latin typeface="Ubuntu"/>
                <a:sym typeface="Ubuntu"/>
              </a:rPr>
              <a:t>Aansprakelijkheidsrecht is een specialisme. Een claim is eenvoudig ingediend door burgers en verdient zorgvuldige afwikkeling. In de balans eigen risico versus verzekeringspremie ligt nog veel onbenut potentieel. Dat is zonde! </a:t>
            </a:r>
          </a:p>
          <a:p>
            <a:pPr defTabSz="1219169" hangingPunct="0">
              <a:lnSpc>
                <a:spcPct val="120000"/>
              </a:lnSpc>
              <a:defRPr>
                <a:solidFill>
                  <a:srgbClr val="3C3C39"/>
                </a:solidFill>
              </a:defRPr>
            </a:pPr>
            <a:endParaRPr lang="nl-NL" sz="1000" kern="0" dirty="0">
              <a:solidFill>
                <a:srgbClr val="FFFFFF"/>
              </a:solidFill>
              <a:latin typeface="Ubuntu"/>
              <a:sym typeface="Ubuntu"/>
            </a:endParaRPr>
          </a:p>
          <a:p>
            <a:pPr defTabSz="1219169" hangingPunct="0">
              <a:lnSpc>
                <a:spcPct val="120000"/>
              </a:lnSpc>
              <a:defRPr>
                <a:solidFill>
                  <a:srgbClr val="3C3C39"/>
                </a:solidFill>
              </a:defRPr>
            </a:pPr>
            <a:r>
              <a:rPr lang="nl-NL" sz="1500" kern="0" dirty="0">
                <a:solidFill>
                  <a:srgbClr val="FFFFFF"/>
                </a:solidFill>
                <a:latin typeface="Ubuntu"/>
                <a:sym typeface="Ubuntu"/>
              </a:rPr>
              <a:t>NODR lost dit op door het proces van beoordelen van WA-claims uit handen te nemen.</a:t>
            </a:r>
          </a:p>
          <a:p>
            <a:pPr marL="0" lvl="1" defTabSz="1219169" hangingPunct="0">
              <a:lnSpc>
                <a:spcPct val="110000"/>
              </a:lnSpc>
              <a:buClr>
                <a:srgbClr val="EB6209"/>
              </a:buClr>
            </a:pPr>
            <a:endParaRPr lang="nl-NL" sz="1500" b="1" kern="0" dirty="0">
              <a:solidFill>
                <a:srgbClr val="EDEDED"/>
              </a:solidFill>
              <a:latin typeface="Ubuntu"/>
              <a:sym typeface="Ubuntu"/>
            </a:endParaRPr>
          </a:p>
          <a:p>
            <a:pPr defTabSz="1219169" hangingPunct="0">
              <a:lnSpc>
                <a:spcPct val="110000"/>
              </a:lnSpc>
              <a:buClr>
                <a:srgbClr val="EB6209"/>
              </a:buClr>
              <a:buFont typeface="Arial" panose="020B0604020202020204" pitchFamily="34" charset="0"/>
              <a:buChar char="•"/>
            </a:pPr>
            <a:r>
              <a:rPr lang="nl-NL" sz="1500" b="1" kern="0" dirty="0">
                <a:solidFill>
                  <a:srgbClr val="EDEDED"/>
                </a:solidFill>
                <a:latin typeface="Ubuntu"/>
                <a:sym typeface="Ubuntu"/>
              </a:rPr>
              <a:t>  Duidelijk en eenvoudig proces</a:t>
            </a:r>
          </a:p>
          <a:p>
            <a:pPr defTabSz="1219169" hangingPunct="0">
              <a:lnSpc>
                <a:spcPct val="110000"/>
              </a:lnSpc>
              <a:buClr>
                <a:srgbClr val="EB6209"/>
              </a:buClr>
              <a:buFont typeface="Arial" panose="020B0604020202020204" pitchFamily="34" charset="0"/>
              <a:buChar char="•"/>
            </a:pPr>
            <a:r>
              <a:rPr lang="nl-NL" sz="1500" b="1" kern="0" dirty="0">
                <a:solidFill>
                  <a:srgbClr val="EDEDED"/>
                </a:solidFill>
                <a:latin typeface="Ubuntu"/>
                <a:sym typeface="Ubuntu"/>
              </a:rPr>
              <a:t>  Onafhankelijk en objectief</a:t>
            </a:r>
          </a:p>
          <a:p>
            <a:pPr defTabSz="1219169" hangingPunct="0">
              <a:lnSpc>
                <a:spcPct val="110000"/>
              </a:lnSpc>
              <a:buClr>
                <a:srgbClr val="EB6209"/>
              </a:buClr>
              <a:buFont typeface="Arial" panose="020B0604020202020204" pitchFamily="34" charset="0"/>
              <a:buChar char="•"/>
            </a:pPr>
            <a:r>
              <a:rPr lang="nl-NL" sz="1500" b="1" kern="0" dirty="0">
                <a:solidFill>
                  <a:srgbClr val="EDEDED"/>
                </a:solidFill>
                <a:latin typeface="Ubuntu"/>
                <a:sym typeface="Ubuntu"/>
              </a:rPr>
              <a:t>  Altijd juridisch correct</a:t>
            </a:r>
          </a:p>
          <a:p>
            <a:pPr defTabSz="1219169" hangingPunct="0">
              <a:lnSpc>
                <a:spcPct val="110000"/>
              </a:lnSpc>
              <a:buClr>
                <a:srgbClr val="EB6209"/>
              </a:buClr>
              <a:buFont typeface="Arial" panose="020B0604020202020204" pitchFamily="34" charset="0"/>
              <a:buChar char="•"/>
            </a:pPr>
            <a:r>
              <a:rPr lang="nl-NL" sz="1500" b="1" kern="0" dirty="0">
                <a:solidFill>
                  <a:srgbClr val="EDEDED"/>
                </a:solidFill>
                <a:latin typeface="Ubuntu"/>
                <a:sym typeface="Ubuntu"/>
              </a:rPr>
              <a:t>  Gegarandeerd goed geregeld</a:t>
            </a:r>
          </a:p>
          <a:p>
            <a:pPr defTabSz="1219169" hangingPunct="0">
              <a:lnSpc>
                <a:spcPct val="120000"/>
              </a:lnSpc>
              <a:defRPr>
                <a:solidFill>
                  <a:srgbClr val="3C3C39"/>
                </a:solidFill>
              </a:defRPr>
            </a:pPr>
            <a:endParaRPr lang="nl-NL" sz="1500" kern="0" dirty="0">
              <a:solidFill>
                <a:srgbClr val="FFFFFF"/>
              </a:solidFill>
              <a:latin typeface="Ubuntu"/>
              <a:sym typeface="Ubuntu"/>
            </a:endParaRPr>
          </a:p>
          <a:p>
            <a:pPr defTabSz="1219169" hangingPunct="0">
              <a:lnSpc>
                <a:spcPct val="120000"/>
              </a:lnSpc>
              <a:defRPr>
                <a:solidFill>
                  <a:srgbClr val="3C3C39"/>
                </a:solidFill>
              </a:defRPr>
            </a:pPr>
            <a:endParaRPr lang="nl-NL" sz="1500" b="1" kern="0" dirty="0">
              <a:solidFill>
                <a:srgbClr val="EB6209"/>
              </a:solidFill>
              <a:latin typeface="Ubuntu"/>
              <a:sym typeface="Ubuntu"/>
            </a:endParaRPr>
          </a:p>
        </p:txBody>
      </p:sp>
      <p:sp>
        <p:nvSpPr>
          <p:cNvPr id="409" name="Afgeronde rechthoek"/>
          <p:cNvSpPr/>
          <p:nvPr/>
        </p:nvSpPr>
        <p:spPr>
          <a:xfrm>
            <a:off x="476250" y="477424"/>
            <a:ext cx="3486150" cy="515494"/>
          </a:xfrm>
          <a:prstGeom prst="roundRect">
            <a:avLst>
              <a:gd name="adj" fmla="val 11953"/>
            </a:avLst>
          </a:prstGeom>
          <a:solidFill>
            <a:srgbClr val="EB6209"/>
          </a:solidFill>
          <a:ln w="12700">
            <a:miter lim="400000"/>
          </a:ln>
        </p:spPr>
        <p:txBody>
          <a:bodyPr lIns="25400" tIns="25400" rIns="25400" bIns="25400" anchor="ctr"/>
          <a:lstStyle/>
          <a:p>
            <a:pPr algn="ctr" defTabSz="412750" hangingPunct="0">
              <a:defRPr sz="3200">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10" name="Ruimte voor een titel"/>
          <p:cNvSpPr txBox="1"/>
          <p:nvPr/>
        </p:nvSpPr>
        <p:spPr>
          <a:xfrm>
            <a:off x="567928" y="451991"/>
            <a:ext cx="4954551" cy="5482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lgn="l">
              <a:defRPr sz="6500">
                <a:latin typeface="Ubuntu Medium"/>
                <a:ea typeface="Ubuntu Medium"/>
                <a:cs typeface="Ubuntu Medium"/>
                <a:sym typeface="Ubuntu Medium"/>
              </a:defRPr>
            </a:lvl1pPr>
          </a:lstStyle>
          <a:p>
            <a:pPr defTabSz="1219169" hangingPunct="0">
              <a:lnSpc>
                <a:spcPct val="110000"/>
              </a:lnSpc>
            </a:pPr>
            <a:r>
              <a:rPr lang="nl-NL" sz="3250" kern="0" dirty="0">
                <a:solidFill>
                  <a:srgbClr val="FFFFFF"/>
                </a:solidFill>
              </a:rPr>
              <a:t>Wat doet NODR?</a:t>
            </a:r>
            <a:endParaRPr sz="3250" kern="0" dirty="0">
              <a:solidFill>
                <a:srgbClr val="FFFFFF"/>
              </a:solidFill>
            </a:endParaRPr>
          </a:p>
        </p:txBody>
      </p:sp>
      <p:sp>
        <p:nvSpPr>
          <p:cNvPr id="411" name="Afgeronde rechthoek"/>
          <p:cNvSpPr/>
          <p:nvPr/>
        </p:nvSpPr>
        <p:spPr>
          <a:xfrm>
            <a:off x="457200" y="5757948"/>
            <a:ext cx="4845558" cy="552401"/>
          </a:xfrm>
          <a:prstGeom prst="roundRect">
            <a:avLst>
              <a:gd name="adj" fmla="val 16083"/>
            </a:avLst>
          </a:prstGeom>
          <a:solidFill>
            <a:schemeClr val="bg1">
              <a:lumMod val="95000"/>
            </a:schemeClr>
          </a:solidFill>
          <a:ln w="12700">
            <a:miter lim="400000"/>
          </a:ln>
        </p:spPr>
        <p:txBody>
          <a:bodyPr lIns="25400" tIns="25400" rIns="25400" bIns="25400" anchor="ctr"/>
          <a:lstStyle/>
          <a:p>
            <a:pPr algn="ctr" defTabSz="412750" hangingPunct="0">
              <a:defRPr sz="3200">
                <a:latin typeface="Helvetica Neue Medium"/>
                <a:ea typeface="Helvetica Neue Medium"/>
                <a:cs typeface="Helvetica Neue Medium"/>
                <a:sym typeface="Helvetica Neue Medium"/>
              </a:defRPr>
            </a:pPr>
            <a:r>
              <a:rPr lang="nl-NL" sz="1500" kern="0" dirty="0">
                <a:solidFill>
                  <a:srgbClr val="EB6209"/>
                </a:solidFill>
                <a:latin typeface="Ubuntu Medium"/>
                <a:sym typeface="Helvetica Neue Medium"/>
              </a:rPr>
              <a:t>Wij werken voor 12 verschillende relaties door heel Nederland en behandelen 250 dossiers op jaarbasis.</a:t>
            </a:r>
          </a:p>
        </p:txBody>
      </p:sp>
      <p:pic>
        <p:nvPicPr>
          <p:cNvPr id="30" name="Afbeelding" descr="Afbeelding">
            <a:extLst>
              <a:ext uri="{FF2B5EF4-FFF2-40B4-BE49-F238E27FC236}">
                <a16:creationId xmlns:a16="http://schemas.microsoft.com/office/drawing/2014/main" id="{EA33560F-9257-5F4C-A73F-356EA753E2FA}"/>
              </a:ext>
            </a:extLst>
          </p:cNvPr>
          <p:cNvPicPr>
            <a:picLocks noChangeAspect="1"/>
          </p:cNvPicPr>
          <p:nvPr/>
        </p:nvPicPr>
        <p:blipFill>
          <a:blip r:embed="rId3"/>
          <a:stretch>
            <a:fillRect/>
          </a:stretch>
        </p:blipFill>
        <p:spPr>
          <a:xfrm>
            <a:off x="10603427" y="6162658"/>
            <a:ext cx="1111101" cy="385587"/>
          </a:xfrm>
          <a:prstGeom prst="rect">
            <a:avLst/>
          </a:prstGeom>
          <a:ln w="12700">
            <a:miter lim="400000"/>
          </a:ln>
        </p:spPr>
      </p:pic>
      <p:pic>
        <p:nvPicPr>
          <p:cNvPr id="3" name="Picture 2">
            <a:extLst>
              <a:ext uri="{FF2B5EF4-FFF2-40B4-BE49-F238E27FC236}">
                <a16:creationId xmlns:a16="http://schemas.microsoft.com/office/drawing/2014/main" id="{C6BDFEB1-E358-1D3F-8041-60014787A8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73" t="18724" r="27261" b="13875"/>
          <a:stretch/>
        </p:blipFill>
        <p:spPr bwMode="auto">
          <a:xfrm>
            <a:off x="6062718" y="0"/>
            <a:ext cx="6577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4D65A9F-7A4B-C0CD-75F4-D64D52A9FE9B}"/>
              </a:ext>
            </a:extLst>
          </p:cNvPr>
          <p:cNvSpPr/>
          <p:nvPr/>
        </p:nvSpPr>
        <p:spPr>
          <a:xfrm>
            <a:off x="457200" y="6310349"/>
            <a:ext cx="2202683" cy="359073"/>
          </a:xfrm>
          <a:prstGeom prst="rect">
            <a:avLst/>
          </a:prstGeom>
          <a:solidFill>
            <a:srgbClr val="3C3C3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hangingPunct="0"/>
            <a:endParaRPr lang="nl-NL" sz="1000" kern="0" dirty="0">
              <a:solidFill>
                <a:srgbClr val="FFFFFF"/>
              </a:solidFill>
              <a:latin typeface="Ubuntu Regular"/>
              <a:ea typeface="Helvetica Neue Medium"/>
              <a:cs typeface="Helvetica Neue Medium"/>
              <a:sym typeface="Ubuntu"/>
            </a:endParaRPr>
          </a:p>
          <a:p>
            <a:pPr defTabSz="412750" hangingPunct="0"/>
            <a:r>
              <a:rPr lang="nl-NL" sz="1000" kern="0" dirty="0">
                <a:solidFill>
                  <a:srgbClr val="FFFFFF"/>
                </a:solidFill>
                <a:latin typeface="Ubuntu Regular"/>
                <a:ea typeface="Helvetica Neue Medium"/>
                <a:cs typeface="Helvetica Neue Medium"/>
                <a:sym typeface="Ubuntu"/>
              </a:rPr>
              <a:t>Maart 2026</a:t>
            </a:r>
          </a:p>
        </p:txBody>
      </p:sp>
    </p:spTree>
    <p:extLst>
      <p:ext uri="{BB962C8B-B14F-4D97-AF65-F5344CB8AC3E}">
        <p14:creationId xmlns:p14="http://schemas.microsoft.com/office/powerpoint/2010/main" val="37971481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48BC2F2-1229-1E1B-1FE4-F28A51259510}"/>
              </a:ext>
            </a:extLst>
          </p:cNvPr>
          <p:cNvPicPr>
            <a:picLocks noGrp="1" noChangeAspect="1"/>
          </p:cNvPicPr>
          <p:nvPr>
            <p:ph idx="1"/>
          </p:nvPr>
        </p:nvPicPr>
        <p:blipFill>
          <a:blip r:embed="rId3"/>
          <a:stretch>
            <a:fillRect/>
          </a:stretch>
        </p:blipFill>
        <p:spPr>
          <a:xfrm>
            <a:off x="8190270" y="1378805"/>
            <a:ext cx="3535809" cy="5024251"/>
          </a:xfrm>
          <a:prstGeom prst="rect">
            <a:avLst/>
          </a:prstGeom>
        </p:spPr>
      </p:pic>
      <p:sp>
        <p:nvSpPr>
          <p:cNvPr id="3" name="Afgeronde rechthoek">
            <a:extLst>
              <a:ext uri="{FF2B5EF4-FFF2-40B4-BE49-F238E27FC236}">
                <a16:creationId xmlns:a16="http://schemas.microsoft.com/office/drawing/2014/main" id="{C6522695-8F3B-7786-C58A-95632FCC48A1}"/>
              </a:ext>
            </a:extLst>
          </p:cNvPr>
          <p:cNvSpPr/>
          <p:nvPr/>
        </p:nvSpPr>
        <p:spPr>
          <a:xfrm>
            <a:off x="462008" y="467578"/>
            <a:ext cx="8967127" cy="543035"/>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defTabSz="412750">
              <a:lnSpc>
                <a:spcPct val="100000"/>
              </a:lnSpc>
              <a:defRPr sz="3200">
                <a:latin typeface="Helvetica Neue Medium"/>
                <a:ea typeface="Helvetica Neue Medium"/>
                <a:cs typeface="Helvetica Neue Medium"/>
                <a:sym typeface="Helvetica Neue Medium"/>
              </a:defRPr>
            </a:pPr>
            <a:r>
              <a:rPr lang="nl-NL" sz="3200" b="1" dirty="0">
                <a:latin typeface="Ubuntu" panose="020B0504030602030204" pitchFamily="34" charset="0"/>
              </a:rPr>
              <a:t> </a:t>
            </a:r>
            <a:r>
              <a:rPr lang="nl-NL" sz="3200" b="1" dirty="0">
                <a:latin typeface="Ubuntu Medium" panose="020B0604030602030204" pitchFamily="34" charset="0"/>
              </a:rPr>
              <a:t>Gemeenten eenvoudig doelwit van WA-claims</a:t>
            </a:r>
            <a:endParaRPr sz="3200" b="1" dirty="0">
              <a:latin typeface="Ubuntu Medium" panose="020B0604030602030204" pitchFamily="34" charset="0"/>
            </a:endParaRPr>
          </a:p>
        </p:txBody>
      </p:sp>
      <p:sp>
        <p:nvSpPr>
          <p:cNvPr id="7" name="Afgeronde rechthoek">
            <a:extLst>
              <a:ext uri="{FF2B5EF4-FFF2-40B4-BE49-F238E27FC236}">
                <a16:creationId xmlns:a16="http://schemas.microsoft.com/office/drawing/2014/main" id="{CF849A94-D853-18F1-60BF-48D3EBE22E43}"/>
              </a:ext>
            </a:extLst>
          </p:cNvPr>
          <p:cNvSpPr/>
          <p:nvPr/>
        </p:nvSpPr>
        <p:spPr>
          <a:xfrm>
            <a:off x="462007" y="1174493"/>
            <a:ext cx="4071511" cy="414505"/>
          </a:xfrm>
          <a:prstGeom prst="roundRect">
            <a:avLst>
              <a:gd name="adj" fmla="val 11953"/>
            </a:avLst>
          </a:prstGeom>
          <a:solidFill>
            <a:srgbClr val="3C3C3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8" name="Ruimte voor een titel">
            <a:extLst>
              <a:ext uri="{FF2B5EF4-FFF2-40B4-BE49-F238E27FC236}">
                <a16:creationId xmlns:a16="http://schemas.microsoft.com/office/drawing/2014/main" id="{614E244A-F977-35FD-9738-CCE1A106D762}"/>
              </a:ext>
            </a:extLst>
          </p:cNvPr>
          <p:cNvSpPr txBox="1"/>
          <p:nvPr/>
        </p:nvSpPr>
        <p:spPr>
          <a:xfrm>
            <a:off x="560806" y="1230816"/>
            <a:ext cx="7959284" cy="2959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600" dirty="0">
                <a:latin typeface="Ubuntu Medium"/>
              </a:rPr>
              <a:t>Hoe houd je het beheersbaar?</a:t>
            </a:r>
          </a:p>
        </p:txBody>
      </p:sp>
      <p:sp>
        <p:nvSpPr>
          <p:cNvPr id="9"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D1701F18-9373-6B1B-12DD-D346E815BB29}"/>
              </a:ext>
            </a:extLst>
          </p:cNvPr>
          <p:cNvSpPr txBox="1"/>
          <p:nvPr/>
        </p:nvSpPr>
        <p:spPr>
          <a:xfrm>
            <a:off x="465921" y="2408474"/>
            <a:ext cx="6451345" cy="2729465"/>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marL="285750" indent="-285750" algn="l">
              <a:lnSpc>
                <a:spcPct val="120000"/>
              </a:lnSpc>
              <a:buFont typeface="Arial" panose="020B0604020202020204" pitchFamily="34" charset="0"/>
              <a:buChar char="•"/>
              <a:defRPr>
                <a:solidFill>
                  <a:srgbClr val="3C3C39"/>
                </a:solidFill>
              </a:defRPr>
            </a:pPr>
            <a:r>
              <a:rPr lang="nl-NL" sz="1600" dirty="0"/>
              <a:t>Jaarlijks 20.000 aansprakelijkstellingen richting gemeenten</a:t>
            </a:r>
          </a:p>
          <a:p>
            <a:pPr marL="285750" indent="-285750" algn="l">
              <a:lnSpc>
                <a:spcPct val="120000"/>
              </a:lnSpc>
              <a:buFont typeface="Arial" panose="020B0604020202020204" pitchFamily="34" charset="0"/>
              <a:buChar char="•"/>
              <a:defRPr>
                <a:solidFill>
                  <a:srgbClr val="3C3C39"/>
                </a:solidFill>
              </a:defRPr>
            </a:pPr>
            <a:r>
              <a:rPr lang="nl-NL" sz="1600" dirty="0"/>
              <a:t>Registeren, beoordelen en afhandelen van deze claims kost veel tijd en geld</a:t>
            </a:r>
          </a:p>
          <a:p>
            <a:pPr marL="285750" indent="-285750" algn="l">
              <a:lnSpc>
                <a:spcPct val="120000"/>
              </a:lnSpc>
              <a:buFont typeface="Arial" panose="020B0604020202020204" pitchFamily="34" charset="0"/>
              <a:buChar char="•"/>
              <a:defRPr>
                <a:solidFill>
                  <a:srgbClr val="3C3C39"/>
                </a:solidFill>
              </a:defRPr>
            </a:pPr>
            <a:r>
              <a:rPr lang="nl-NL" sz="1600" dirty="0"/>
              <a:t>Gemeenten kiezen veelal voor een laag eigen risico, gemiddeld €2.500</a:t>
            </a:r>
          </a:p>
          <a:p>
            <a:pPr marL="285750" indent="-285750" algn="l">
              <a:lnSpc>
                <a:spcPct val="120000"/>
              </a:lnSpc>
              <a:buFont typeface="Arial" panose="020B0604020202020204" pitchFamily="34" charset="0"/>
              <a:buChar char="•"/>
              <a:defRPr>
                <a:solidFill>
                  <a:srgbClr val="3C3C39"/>
                </a:solidFill>
              </a:defRPr>
            </a:pPr>
            <a:r>
              <a:rPr lang="nl-NL" sz="1600" b="1" dirty="0"/>
              <a:t>90% </a:t>
            </a:r>
            <a:r>
              <a:rPr lang="nl-NL" sz="1600" dirty="0"/>
              <a:t>van de gemeenten betaalt meer premie dan zij geld ontvangen vanuit de verzekering</a:t>
            </a:r>
          </a:p>
          <a:p>
            <a:pPr algn="l">
              <a:lnSpc>
                <a:spcPct val="120000"/>
              </a:lnSpc>
              <a:defRPr>
                <a:solidFill>
                  <a:srgbClr val="3C3C39"/>
                </a:solidFill>
              </a:defRPr>
            </a:pPr>
            <a:endParaRPr lang="nl-NL" sz="1600" dirty="0"/>
          </a:p>
          <a:p>
            <a:pPr marL="285750" indent="-285750" algn="l">
              <a:lnSpc>
                <a:spcPct val="120000"/>
              </a:lnSpc>
              <a:buFont typeface="Arial" panose="020B0604020202020204" pitchFamily="34" charset="0"/>
              <a:buChar char="•"/>
              <a:defRPr>
                <a:solidFill>
                  <a:srgbClr val="3C3C39"/>
                </a:solidFill>
              </a:defRPr>
            </a:pPr>
            <a:r>
              <a:rPr lang="nl-NL" sz="1600" b="1" dirty="0">
                <a:solidFill>
                  <a:srgbClr val="DE5D09"/>
                </a:solidFill>
              </a:rPr>
              <a:t>Conclusie:</a:t>
            </a:r>
            <a:r>
              <a:rPr lang="nl-NL" sz="1600" dirty="0"/>
              <a:t> gemeenten zijn </a:t>
            </a:r>
            <a:r>
              <a:rPr lang="nl-NL" sz="1600" b="1" dirty="0"/>
              <a:t>structureel over-verzekerd</a:t>
            </a:r>
          </a:p>
        </p:txBody>
      </p:sp>
      <p:pic>
        <p:nvPicPr>
          <p:cNvPr id="4" name="Afbeelding 3">
            <a:extLst>
              <a:ext uri="{FF2B5EF4-FFF2-40B4-BE49-F238E27FC236}">
                <a16:creationId xmlns:a16="http://schemas.microsoft.com/office/drawing/2014/main" id="{500B857B-E123-99A2-738E-23F027432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72" y="6181411"/>
            <a:ext cx="1823276" cy="406316"/>
          </a:xfrm>
          <a:prstGeom prst="rect">
            <a:avLst/>
          </a:prstGeom>
        </p:spPr>
      </p:pic>
    </p:spTree>
    <p:extLst>
      <p:ext uri="{BB962C8B-B14F-4D97-AF65-F5344CB8AC3E}">
        <p14:creationId xmlns:p14="http://schemas.microsoft.com/office/powerpoint/2010/main" val="277943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CA87F-C7D3-8C6F-EAC5-E337C3BFAD17}"/>
              </a:ext>
            </a:extLst>
          </p:cNvPr>
          <p:cNvPicPr>
            <a:picLocks noChangeAspect="1"/>
          </p:cNvPicPr>
          <p:nvPr/>
        </p:nvPicPr>
        <p:blipFill>
          <a:blip r:embed="rId3"/>
          <a:srcRect l="26" r="28814" b="-145"/>
          <a:stretch>
            <a:fillRect/>
          </a:stretch>
        </p:blipFill>
        <p:spPr>
          <a:xfrm>
            <a:off x="6405651" y="-2"/>
            <a:ext cx="5784275" cy="6867978"/>
          </a:xfrm>
          <a:prstGeom prst="rect">
            <a:avLst/>
          </a:prstGeom>
        </p:spPr>
      </p:pic>
      <p:sp>
        <p:nvSpPr>
          <p:cNvPr id="263" name="Afgeronde rechthoek"/>
          <p:cNvSpPr/>
          <p:nvPr/>
        </p:nvSpPr>
        <p:spPr>
          <a:xfrm>
            <a:off x="462008" y="467578"/>
            <a:ext cx="4395127" cy="543035"/>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264" name="Ruimte voor een titel"/>
          <p:cNvSpPr txBox="1"/>
          <p:nvPr/>
        </p:nvSpPr>
        <p:spPr>
          <a:xfrm>
            <a:off x="560807" y="465857"/>
            <a:ext cx="5664104" cy="5405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3200" dirty="0">
                <a:latin typeface="Ubuntu Medium"/>
              </a:rPr>
              <a:t>Beheersbare risico’s</a:t>
            </a:r>
            <a:endParaRPr lang="en-US" dirty="0"/>
          </a:p>
        </p:txBody>
      </p:sp>
      <p:sp>
        <p:nvSpPr>
          <p:cNvPr id="2" name="Afgeronde rechthoek">
            <a:extLst>
              <a:ext uri="{FF2B5EF4-FFF2-40B4-BE49-F238E27FC236}">
                <a16:creationId xmlns:a16="http://schemas.microsoft.com/office/drawing/2014/main" id="{310DFBFA-9D1B-8D10-81A8-AED9ED8FF9D8}"/>
              </a:ext>
            </a:extLst>
          </p:cNvPr>
          <p:cNvSpPr/>
          <p:nvPr/>
        </p:nvSpPr>
        <p:spPr>
          <a:xfrm>
            <a:off x="462008" y="1174493"/>
            <a:ext cx="3559386" cy="414505"/>
          </a:xfrm>
          <a:prstGeom prst="roundRect">
            <a:avLst>
              <a:gd name="adj" fmla="val 11953"/>
            </a:avLst>
          </a:prstGeom>
          <a:solidFill>
            <a:srgbClr val="3C3C3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4" name="Ruimte voor een titel">
            <a:extLst>
              <a:ext uri="{FF2B5EF4-FFF2-40B4-BE49-F238E27FC236}">
                <a16:creationId xmlns:a16="http://schemas.microsoft.com/office/drawing/2014/main" id="{CF564C27-DCF0-B863-7FA5-B919595EDF2D}"/>
              </a:ext>
            </a:extLst>
          </p:cNvPr>
          <p:cNvSpPr txBox="1"/>
          <p:nvPr/>
        </p:nvSpPr>
        <p:spPr>
          <a:xfrm>
            <a:off x="560806" y="1230816"/>
            <a:ext cx="7959284" cy="2959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600" dirty="0">
                <a:latin typeface="Ubuntu Medium"/>
              </a:rPr>
              <a:t>Nut en noodzaak van verzekeren</a:t>
            </a:r>
          </a:p>
        </p:txBody>
      </p:sp>
      <p:sp>
        <p:nvSpPr>
          <p:cNvPr id="6"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CBEE322F-E8D1-0570-57CD-6E1421E58351}"/>
              </a:ext>
            </a:extLst>
          </p:cNvPr>
          <p:cNvSpPr txBox="1"/>
          <p:nvPr/>
        </p:nvSpPr>
        <p:spPr>
          <a:xfrm>
            <a:off x="462008" y="1812063"/>
            <a:ext cx="5784275" cy="3871444"/>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marL="285750" indent="-285750" algn="l">
              <a:buFont typeface="Arial" panose="020B0604020202020204" pitchFamily="34" charset="0"/>
              <a:buChar char="•"/>
            </a:pPr>
            <a:r>
              <a:rPr lang="nl-NL" sz="1400" b="1" dirty="0">
                <a:solidFill>
                  <a:srgbClr val="333333"/>
                </a:solidFill>
              </a:rPr>
              <a:t>Dekking</a:t>
            </a:r>
            <a:r>
              <a:rPr lang="nl-NL" sz="1400" dirty="0">
                <a:solidFill>
                  <a:srgbClr val="333333"/>
                </a:solidFill>
              </a:rPr>
              <a:t> van de aansprakelijkheidsverzekering is beperkt: denk daarbij aan cyberrisico’s, risico’s op het sociaal domein, bouwprojecten. </a:t>
            </a:r>
          </a:p>
          <a:p>
            <a:pPr marL="285750" indent="-285750" algn="l">
              <a:buFont typeface="Arial" panose="020B0604020202020204" pitchFamily="34" charset="0"/>
              <a:buChar char="•"/>
            </a:pPr>
            <a:r>
              <a:rPr lang="nl-NL" sz="1400" b="0" i="0" dirty="0">
                <a:solidFill>
                  <a:srgbClr val="333333"/>
                </a:solidFill>
                <a:effectLst/>
              </a:rPr>
              <a:t>Wanneer een gemeente een jaar een hoger claimpatroon heeft, wordt de premie hierop verhoogd en betaalt de gemeente het feitelijk weer zelf.</a:t>
            </a:r>
          </a:p>
          <a:p>
            <a:pPr marL="285750" indent="-285750" algn="l">
              <a:buFont typeface="Arial" panose="020B0604020202020204" pitchFamily="34" charset="0"/>
              <a:buChar char="•"/>
            </a:pPr>
            <a:r>
              <a:rPr lang="nl-NL" sz="1400" b="0" i="0" dirty="0">
                <a:solidFill>
                  <a:srgbClr val="333333"/>
                </a:solidFill>
                <a:effectLst/>
              </a:rPr>
              <a:t>De verhoging van de poliskosten van ongeveer 30% en de assurantiebelasting van 21% die over de premie worden geheven, kunnen worden bespaard. </a:t>
            </a:r>
          </a:p>
          <a:p>
            <a:pPr marL="285750" indent="-285750" algn="l">
              <a:buFont typeface="Arial" panose="020B0604020202020204" pitchFamily="34" charset="0"/>
              <a:buChar char="•"/>
            </a:pPr>
            <a:r>
              <a:rPr lang="nl-NL" sz="1400" dirty="0">
                <a:solidFill>
                  <a:srgbClr val="333333"/>
                </a:solidFill>
              </a:rPr>
              <a:t>Merendeel van de WA-claims zijn een </a:t>
            </a:r>
            <a:r>
              <a:rPr lang="nl-NL" sz="1400" b="1" dirty="0">
                <a:solidFill>
                  <a:srgbClr val="333333"/>
                </a:solidFill>
              </a:rPr>
              <a:t>beheersbaar</a:t>
            </a:r>
            <a:r>
              <a:rPr lang="nl-NL" sz="1400" dirty="0">
                <a:solidFill>
                  <a:srgbClr val="333333"/>
                </a:solidFill>
              </a:rPr>
              <a:t> (voorspelbaar in aantal en laag in bedrag) risico en per definitie onnodig om te verzekeren.</a:t>
            </a:r>
          </a:p>
          <a:p>
            <a:pPr marL="285750" indent="-285750" algn="l">
              <a:buFont typeface="Arial" panose="020B0604020202020204" pitchFamily="34" charset="0"/>
              <a:buChar char="•"/>
            </a:pPr>
            <a:r>
              <a:rPr lang="nl-NL" sz="1400" dirty="0">
                <a:solidFill>
                  <a:srgbClr val="333333"/>
                </a:solidFill>
              </a:rPr>
              <a:t>Ongeveer 60% van de claims wordt op basis van juridische gronden </a:t>
            </a:r>
            <a:r>
              <a:rPr lang="nl-NL" sz="1400" b="1" dirty="0">
                <a:solidFill>
                  <a:srgbClr val="333333"/>
                </a:solidFill>
              </a:rPr>
              <a:t>afgewezen</a:t>
            </a:r>
            <a:r>
              <a:rPr lang="nl-NL" sz="1400" dirty="0">
                <a:solidFill>
                  <a:srgbClr val="333333"/>
                </a:solidFill>
              </a:rPr>
              <a:t>.</a:t>
            </a:r>
          </a:p>
          <a:p>
            <a:pPr marL="285750" indent="-285750" algn="l">
              <a:buFont typeface="Arial" panose="020B0604020202020204" pitchFamily="34" charset="0"/>
              <a:buChar char="•"/>
            </a:pPr>
            <a:r>
              <a:rPr lang="nl-NL" sz="1400" dirty="0">
                <a:solidFill>
                  <a:srgbClr val="333333"/>
                </a:solidFill>
              </a:rPr>
              <a:t>Door het eigen risico te verhogen kan de verzekeringspremie fors naar beneden.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a:extLst>
              <a:ext uri="{FF2B5EF4-FFF2-40B4-BE49-F238E27FC236}">
                <a16:creationId xmlns:a16="http://schemas.microsoft.com/office/drawing/2014/main" id="{9876B7E4-6EEE-BFBB-71B1-9575A6C0D9CA}"/>
              </a:ext>
            </a:extLst>
          </p:cNvPr>
          <p:cNvSpPr/>
          <p:nvPr/>
        </p:nvSpPr>
        <p:spPr>
          <a:xfrm>
            <a:off x="462008" y="476758"/>
            <a:ext cx="4761925" cy="551101"/>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2" name="Ruimte voor…">
            <a:extLst>
              <a:ext uri="{FF2B5EF4-FFF2-40B4-BE49-F238E27FC236}">
                <a16:creationId xmlns:a16="http://schemas.microsoft.com/office/drawing/2014/main" id="{C8C42808-45D7-EA2B-AC49-4A69F2FB39A3}"/>
              </a:ext>
            </a:extLst>
          </p:cNvPr>
          <p:cNvSpPr txBox="1"/>
          <p:nvPr/>
        </p:nvSpPr>
        <p:spPr>
          <a:xfrm>
            <a:off x="-2922210" y="2637694"/>
            <a:ext cx="18036421" cy="1582613"/>
          </a:xfrm>
          <a:prstGeom prst="rect">
            <a:avLst/>
          </a:prstGeom>
          <a:ln w="12700">
            <a:miter lim="400000"/>
          </a:ln>
          <a:extLst>
            <a:ext uri="{C572A759-6A51-4108-AA02-DFA0A04FC94B}">
              <ma14:wrappingTextBoxFlag xmlns:lc="http://schemas.openxmlformats.org/drawingml/2006/lockedCanvas" xmlns="" xmlns:ma14="http://schemas.microsoft.com/office/mac/drawingml/2011/main" xmlns:a14="http://schemas.microsoft.com/office/drawing/2010/main" xmlns:m="http://schemas.openxmlformats.org/officeDocument/2006/math" val="1"/>
            </a:ext>
          </a:extLst>
        </p:spPr>
        <p:txBody>
          <a:bodyPr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lang="de-DE" sz="1800" b="0" i="0" u="none" strike="noStrike" cap="none" spc="0" normalizeH="0" baseline="0">
                <a:ln>
                  <a:noFill/>
                </a:ln>
                <a:solidFill>
                  <a:srgbClr val="000000"/>
                </a:solidFill>
                <a:effectLst/>
                <a:uFillTx/>
              </a:defRPr>
            </a:defPPr>
            <a:lvl1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1pPr>
            <a:lvl2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2pPr>
            <a:lvl3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3pPr>
            <a:lvl4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4pPr>
            <a:lvl5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5pPr>
            <a:lvl6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6pPr>
            <a:lvl7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7pPr>
            <a:lvl8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8pPr>
            <a:lvl9pPr marL="0" marR="0" indent="0" algn="ctr" defTabSz="2438338" rtl="0" eaLnBrk="1" fontAlgn="auto" latinLnBrk="0" hangingPunct="0">
              <a:lnSpc>
                <a:spcPct val="110000"/>
              </a:lnSpc>
              <a:spcBef>
                <a:spcPts val="0"/>
              </a:spcBef>
              <a:spcAft>
                <a:spcPts val="0"/>
              </a:spcAft>
              <a:buClrTx/>
              <a:buSzTx/>
              <a:buFontTx/>
              <a:buNone/>
              <a:tabLst/>
              <a:defRPr kumimoji="0" sz="3000" b="0" i="0" u="none" strike="noStrike" kern="1200" cap="none" spc="0" normalizeH="0" baseline="0">
                <a:ln>
                  <a:noFill/>
                </a:ln>
                <a:solidFill>
                  <a:srgbClr val="FFFFFF"/>
                </a:solidFill>
                <a:effectLst/>
                <a:uFillTx/>
                <a:latin typeface="Ubuntu"/>
                <a:ea typeface="Ubuntu"/>
                <a:cs typeface="Ubuntu"/>
                <a:sym typeface="Ubuntu"/>
              </a:defRPr>
            </a:lvl9pPr>
          </a:lstStyle>
          <a:p>
            <a:pPr algn="l">
              <a:lnSpc>
                <a:spcPct val="120000"/>
              </a:lnSpc>
              <a:defRPr sz="9000">
                <a:latin typeface="Ubuntu Medium"/>
                <a:ea typeface="Ubuntu Medium"/>
                <a:cs typeface="Ubuntu Medium"/>
                <a:sym typeface="Ubuntu Medium"/>
              </a:defRPr>
            </a:pPr>
            <a:endParaRPr dirty="0"/>
          </a:p>
        </p:txBody>
      </p:sp>
      <p:sp>
        <p:nvSpPr>
          <p:cNvPr id="3" name="Ruimte voor een titel">
            <a:extLst>
              <a:ext uri="{FF2B5EF4-FFF2-40B4-BE49-F238E27FC236}">
                <a16:creationId xmlns:a16="http://schemas.microsoft.com/office/drawing/2014/main" id="{304E3686-85B1-6FBA-EBAB-CBA9F9351D49}"/>
              </a:ext>
            </a:extLst>
          </p:cNvPr>
          <p:cNvSpPr txBox="1"/>
          <p:nvPr/>
        </p:nvSpPr>
        <p:spPr>
          <a:xfrm>
            <a:off x="537850" y="479072"/>
            <a:ext cx="6129280" cy="5405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3200" b="1" dirty="0">
                <a:latin typeface="Ubuntu Medium"/>
              </a:rPr>
              <a:t>Kan het ook anders?</a:t>
            </a:r>
          </a:p>
        </p:txBody>
      </p:sp>
      <p:sp>
        <p:nvSpPr>
          <p:cNvPr id="4" name="Afgeronde rechthoek">
            <a:extLst>
              <a:ext uri="{FF2B5EF4-FFF2-40B4-BE49-F238E27FC236}">
                <a16:creationId xmlns:a16="http://schemas.microsoft.com/office/drawing/2014/main" id="{BD380A12-30A7-D017-E2C1-135206F51FAD}"/>
              </a:ext>
            </a:extLst>
          </p:cNvPr>
          <p:cNvSpPr/>
          <p:nvPr/>
        </p:nvSpPr>
        <p:spPr>
          <a:xfrm>
            <a:off x="462008" y="1177783"/>
            <a:ext cx="3575964" cy="414000"/>
          </a:xfrm>
          <a:prstGeom prst="roundRect">
            <a:avLst>
              <a:gd name="adj" fmla="val 11953"/>
            </a:avLst>
          </a:prstGeom>
          <a:solidFill>
            <a:srgbClr val="FFFFFF"/>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6" name="Ruimte voor een titel">
            <a:extLst>
              <a:ext uri="{FF2B5EF4-FFF2-40B4-BE49-F238E27FC236}">
                <a16:creationId xmlns:a16="http://schemas.microsoft.com/office/drawing/2014/main" id="{B22EF95B-AE4B-7830-AF38-63D32FE958DE}"/>
              </a:ext>
            </a:extLst>
          </p:cNvPr>
          <p:cNvSpPr txBox="1"/>
          <p:nvPr/>
        </p:nvSpPr>
        <p:spPr>
          <a:xfrm>
            <a:off x="537850" y="1233095"/>
            <a:ext cx="3575964" cy="3033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600" dirty="0">
                <a:solidFill>
                  <a:srgbClr val="DE5D09"/>
                </a:solidFill>
                <a:latin typeface="Ubuntu Medium" panose="020B0604030602030204" pitchFamily="34" charset="0"/>
              </a:rPr>
              <a:t>Ondersteuning op dossierniveau</a:t>
            </a:r>
            <a:endParaRPr lang="en-US" dirty="0">
              <a:latin typeface="Ubuntu Medium" panose="020B0604030602030204" pitchFamily="34" charset="0"/>
            </a:endParaRPr>
          </a:p>
        </p:txBody>
      </p:sp>
      <p:sp>
        <p:nvSpPr>
          <p:cNvPr id="9" name="Rechthoek: afgeronde hoeken 8">
            <a:extLst>
              <a:ext uri="{FF2B5EF4-FFF2-40B4-BE49-F238E27FC236}">
                <a16:creationId xmlns:a16="http://schemas.microsoft.com/office/drawing/2014/main" id="{E4D57BDE-9F81-40C6-91DC-B26DAE2AE430}"/>
              </a:ext>
            </a:extLst>
          </p:cNvPr>
          <p:cNvSpPr/>
          <p:nvPr/>
        </p:nvSpPr>
        <p:spPr>
          <a:xfrm>
            <a:off x="462008" y="2189700"/>
            <a:ext cx="10279680" cy="3420000"/>
          </a:xfrm>
          <a:prstGeom prst="roundRect">
            <a:avLst>
              <a:gd name="adj" fmla="val 1961"/>
            </a:avLst>
          </a:prstGeom>
          <a:solidFill>
            <a:srgbClr val="EDEDED"/>
          </a:solidFill>
          <a:ln w="25400" cap="flat">
            <a:solidFill>
              <a:srgbClr val="DE5D09"/>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00100" marR="0" lvl="1" indent="-342900" algn="l" defTabSz="914400" rtl="0" eaLnBrk="1" fontAlgn="auto" latinLnBrk="0" hangingPunct="1">
              <a:lnSpc>
                <a:spcPct val="120000"/>
              </a:lnSpc>
              <a:spcBef>
                <a:spcPts val="0"/>
              </a:spcBef>
              <a:spcAft>
                <a:spcPts val="0"/>
              </a:spcAft>
              <a:buClrTx/>
              <a:buSzTx/>
              <a:buFont typeface="+mj-lt"/>
              <a:buAutoNum type="arabicPeriod"/>
              <a:tabLst/>
              <a:defRPr>
                <a:solidFill>
                  <a:srgbClr val="3C3C39"/>
                </a:solidFill>
              </a:defRPr>
            </a:pPr>
            <a:r>
              <a:rPr kumimoji="0" lang="nl-NL" sz="1800" i="0" u="none" strike="noStrike" kern="1200" cap="none" spc="0" normalizeH="0" baseline="0" noProof="0" dirty="0">
                <a:ln>
                  <a:noFill/>
                </a:ln>
                <a:solidFill>
                  <a:srgbClr val="3C3C39"/>
                </a:solidFill>
                <a:effectLst/>
                <a:uLnTx/>
                <a:uFillTx/>
                <a:latin typeface="Ubuntu Regular"/>
              </a:rPr>
              <a:t>Budgetteer</a:t>
            </a:r>
            <a:r>
              <a:rPr kumimoji="0" lang="nl-NL" sz="1800" b="0" i="0" u="none" strike="noStrike" kern="1200" cap="none" spc="0" normalizeH="0" baseline="0" noProof="0" dirty="0">
                <a:ln>
                  <a:noFill/>
                </a:ln>
                <a:solidFill>
                  <a:srgbClr val="3C3C39"/>
                </a:solidFill>
                <a:effectLst/>
                <a:uLnTx/>
                <a:uFillTx/>
                <a:latin typeface="Ubuntu Regular"/>
              </a:rPr>
              <a:t> de uitkering van eigen risico claims</a:t>
            </a: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r>
              <a:rPr kumimoji="0" lang="nl-NL" sz="1600" b="0" i="0" u="none" strike="noStrike" kern="1200" cap="none" spc="0" normalizeH="0" baseline="0" noProof="0" dirty="0">
                <a:ln>
                  <a:noFill/>
                </a:ln>
                <a:solidFill>
                  <a:srgbClr val="3C3C39"/>
                </a:solidFill>
                <a:effectLst/>
                <a:uLnTx/>
                <a:uFillTx/>
                <a:latin typeface="Ubuntu Regular"/>
              </a:rPr>
              <a:t>	Aantal jaarlijks aantal claims X toewijzingspercentage X gemiddeld vergoedingsbedrag</a:t>
            </a:r>
          </a:p>
          <a:p>
            <a:pPr marL="800100" marR="0" lvl="1" indent="-342900" algn="l" defTabSz="914400" rtl="0" eaLnBrk="1" fontAlgn="auto" latinLnBrk="0" hangingPunct="1">
              <a:lnSpc>
                <a:spcPct val="120000"/>
              </a:lnSpc>
              <a:spcBef>
                <a:spcPts val="0"/>
              </a:spcBef>
              <a:spcAft>
                <a:spcPts val="0"/>
              </a:spcAft>
              <a:buClrTx/>
              <a:buSzTx/>
              <a:buFont typeface="+mj-lt"/>
              <a:buAutoNum type="arabicPeriod"/>
              <a:tabLst/>
              <a:defRPr>
                <a:solidFill>
                  <a:srgbClr val="3C3C39"/>
                </a:solidFill>
              </a:defRPr>
            </a:pPr>
            <a:endParaRPr kumimoji="0" lang="nl-NL" sz="1600" b="0" i="0" u="none" strike="noStrike" kern="1200" cap="none" spc="0" normalizeH="0" baseline="0" noProof="0" dirty="0">
              <a:ln>
                <a:noFill/>
              </a:ln>
              <a:solidFill>
                <a:srgbClr val="3C3C39"/>
              </a:solidFill>
              <a:effectLst/>
              <a:uLnTx/>
              <a:uFillTx/>
              <a:latin typeface="Ubuntu Regular"/>
            </a:endParaRP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r>
              <a:rPr kumimoji="0" lang="nl-NL" sz="1800" b="0" i="0" u="none" strike="noStrike" kern="1200" cap="none" spc="0" normalizeH="0" baseline="0" noProof="0" dirty="0">
                <a:ln>
                  <a:noFill/>
                </a:ln>
                <a:solidFill>
                  <a:srgbClr val="3C3C39"/>
                </a:solidFill>
                <a:effectLst/>
                <a:uLnTx/>
                <a:uFillTx/>
                <a:latin typeface="Ubuntu Regular"/>
              </a:rPr>
              <a:t>2.   Verhoog het eigen risico van de aansprakelijkheidsverzekering</a:t>
            </a: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r>
              <a:rPr kumimoji="0" lang="nl-NL" sz="1600" b="0" i="0" u="none" strike="noStrike" kern="1200" cap="none" spc="0" normalizeH="0" baseline="0" noProof="0" dirty="0">
                <a:ln>
                  <a:noFill/>
                </a:ln>
                <a:solidFill>
                  <a:srgbClr val="3C3C39"/>
                </a:solidFill>
                <a:effectLst/>
                <a:uLnTx/>
                <a:uFillTx/>
                <a:latin typeface="Ubuntu Regular"/>
              </a:rPr>
              <a:t>	Verhoging naar €50.000 eigen risico levert een premiebesparing op van minimaal €50.000 per jaar</a:t>
            </a: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endParaRPr kumimoji="0" lang="nl-NL" sz="1600" b="0" i="0" u="none" strike="noStrike" kern="1200" cap="none" spc="0" normalizeH="0" baseline="0" noProof="0" dirty="0">
              <a:ln>
                <a:noFill/>
              </a:ln>
              <a:solidFill>
                <a:srgbClr val="3C3C39"/>
              </a:solidFill>
              <a:effectLst/>
              <a:uLnTx/>
              <a:uFillTx/>
              <a:latin typeface="Ubuntu Regular"/>
            </a:endParaRP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r>
              <a:rPr kumimoji="0" lang="nl-NL" sz="1600" b="0" i="0" u="none" strike="noStrike" kern="1200" cap="none" spc="0" normalizeH="0" baseline="0" noProof="0" dirty="0">
                <a:ln>
                  <a:noFill/>
                </a:ln>
                <a:solidFill>
                  <a:srgbClr val="3C3C39"/>
                </a:solidFill>
                <a:effectLst/>
                <a:uLnTx/>
                <a:uFillTx/>
                <a:latin typeface="Ubuntu Regular"/>
              </a:rPr>
              <a:t>3.   </a:t>
            </a:r>
            <a:r>
              <a:rPr kumimoji="0" lang="nl-NL" sz="1800" b="0" i="0" u="none" strike="noStrike" kern="1200" cap="none" spc="0" normalizeH="0" baseline="0" noProof="0" dirty="0">
                <a:ln>
                  <a:noFill/>
                </a:ln>
                <a:solidFill>
                  <a:srgbClr val="3C3C39"/>
                </a:solidFill>
                <a:effectLst/>
                <a:uLnTx/>
                <a:uFillTx/>
                <a:latin typeface="Ubuntu Regular"/>
              </a:rPr>
              <a:t>Organiseer de afhandeling van claims</a:t>
            </a:r>
          </a:p>
          <a:p>
            <a:pPr marL="457200" marR="0" lvl="1" indent="0" algn="l" defTabSz="914400" rtl="0" eaLnBrk="1" fontAlgn="auto" latinLnBrk="0" hangingPunct="1">
              <a:lnSpc>
                <a:spcPct val="120000"/>
              </a:lnSpc>
              <a:spcBef>
                <a:spcPts val="0"/>
              </a:spcBef>
              <a:spcAft>
                <a:spcPts val="0"/>
              </a:spcAft>
              <a:buClrTx/>
              <a:buSzTx/>
              <a:buFontTx/>
              <a:buNone/>
              <a:tabLst/>
              <a:defRPr>
                <a:solidFill>
                  <a:srgbClr val="3C3C39"/>
                </a:solidFill>
              </a:defRPr>
            </a:pPr>
            <a:r>
              <a:rPr kumimoji="0" lang="nl-NL" sz="1600" b="0" i="0" u="none" strike="noStrike" kern="1200" cap="none" spc="0" normalizeH="0" baseline="0" noProof="0" dirty="0">
                <a:ln>
                  <a:noFill/>
                </a:ln>
                <a:solidFill>
                  <a:srgbClr val="3C3C39"/>
                </a:solidFill>
                <a:effectLst/>
                <a:uLnTx/>
                <a:uFillTx/>
                <a:latin typeface="Ubuntu Regular"/>
              </a:rPr>
              <a:t>	Verhoging eigen risico levert meer werk voor beoordeling van claims, dit kan uitbesteed worden</a:t>
            </a:r>
          </a:p>
        </p:txBody>
      </p:sp>
    </p:spTree>
    <p:extLst>
      <p:ext uri="{BB962C8B-B14F-4D97-AF65-F5344CB8AC3E}">
        <p14:creationId xmlns:p14="http://schemas.microsoft.com/office/powerpoint/2010/main" val="7358422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fgeronde rechthoek">
            <a:extLst>
              <a:ext uri="{FF2B5EF4-FFF2-40B4-BE49-F238E27FC236}">
                <a16:creationId xmlns:a16="http://schemas.microsoft.com/office/drawing/2014/main" id="{E51B637F-7E06-BD48-9C40-4A28E92CEC68}"/>
              </a:ext>
            </a:extLst>
          </p:cNvPr>
          <p:cNvSpPr/>
          <p:nvPr/>
        </p:nvSpPr>
        <p:spPr>
          <a:xfrm>
            <a:off x="462008" y="476758"/>
            <a:ext cx="4761925" cy="551101"/>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12" name="Ruimte voor een titel">
            <a:extLst>
              <a:ext uri="{FF2B5EF4-FFF2-40B4-BE49-F238E27FC236}">
                <a16:creationId xmlns:a16="http://schemas.microsoft.com/office/drawing/2014/main" id="{815C83B7-40AF-D64C-AB65-4EE44DD8DB34}"/>
              </a:ext>
            </a:extLst>
          </p:cNvPr>
          <p:cNvSpPr txBox="1"/>
          <p:nvPr/>
        </p:nvSpPr>
        <p:spPr>
          <a:xfrm>
            <a:off x="567928" y="474482"/>
            <a:ext cx="7241216" cy="54977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3200" dirty="0">
                <a:latin typeface="Ubuntu Medium"/>
              </a:rPr>
              <a:t>Uitbesteden van claims</a:t>
            </a:r>
            <a:endParaRPr lang="en-US" sz="3200" dirty="0"/>
          </a:p>
        </p:txBody>
      </p:sp>
      <p:sp>
        <p:nvSpPr>
          <p:cNvPr id="28" name="1">
            <a:extLst>
              <a:ext uri="{FF2B5EF4-FFF2-40B4-BE49-F238E27FC236}">
                <a16:creationId xmlns:a16="http://schemas.microsoft.com/office/drawing/2014/main" id="{9A0C73D3-E799-464B-BA1E-69BF18B89259}"/>
              </a:ext>
            </a:extLst>
          </p:cNvPr>
          <p:cNvSpPr txBox="1"/>
          <p:nvPr/>
        </p:nvSpPr>
        <p:spPr>
          <a:xfrm>
            <a:off x="2979568" y="5088095"/>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1</a:t>
            </a:r>
          </a:p>
        </p:txBody>
      </p:sp>
      <p:sp>
        <p:nvSpPr>
          <p:cNvPr id="30" name="2">
            <a:extLst>
              <a:ext uri="{FF2B5EF4-FFF2-40B4-BE49-F238E27FC236}">
                <a16:creationId xmlns:a16="http://schemas.microsoft.com/office/drawing/2014/main" id="{A11C08B0-490C-2F41-8CA9-92A4C62A9587}"/>
              </a:ext>
            </a:extLst>
          </p:cNvPr>
          <p:cNvSpPr txBox="1"/>
          <p:nvPr/>
        </p:nvSpPr>
        <p:spPr>
          <a:xfrm>
            <a:off x="4559545" y="5232336"/>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2</a:t>
            </a:r>
          </a:p>
        </p:txBody>
      </p:sp>
      <p:sp>
        <p:nvSpPr>
          <p:cNvPr id="32" name="3">
            <a:extLst>
              <a:ext uri="{FF2B5EF4-FFF2-40B4-BE49-F238E27FC236}">
                <a16:creationId xmlns:a16="http://schemas.microsoft.com/office/drawing/2014/main" id="{400801A6-D050-3447-ABEC-2AFF824A38E3}"/>
              </a:ext>
            </a:extLst>
          </p:cNvPr>
          <p:cNvSpPr txBox="1"/>
          <p:nvPr/>
        </p:nvSpPr>
        <p:spPr>
          <a:xfrm>
            <a:off x="6425575" y="5241517"/>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3</a:t>
            </a:r>
          </a:p>
        </p:txBody>
      </p:sp>
      <p:sp>
        <p:nvSpPr>
          <p:cNvPr id="34" name="4">
            <a:extLst>
              <a:ext uri="{FF2B5EF4-FFF2-40B4-BE49-F238E27FC236}">
                <a16:creationId xmlns:a16="http://schemas.microsoft.com/office/drawing/2014/main" id="{70D18964-DA5C-2D4B-AC12-F25682F4487B}"/>
              </a:ext>
            </a:extLst>
          </p:cNvPr>
          <p:cNvSpPr txBox="1"/>
          <p:nvPr/>
        </p:nvSpPr>
        <p:spPr>
          <a:xfrm>
            <a:off x="9324879" y="5241517"/>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4</a:t>
            </a:r>
          </a:p>
        </p:txBody>
      </p:sp>
      <p:sp>
        <p:nvSpPr>
          <p:cNvPr id="2" name="Afgeronde rechthoek">
            <a:extLst>
              <a:ext uri="{FF2B5EF4-FFF2-40B4-BE49-F238E27FC236}">
                <a16:creationId xmlns:a16="http://schemas.microsoft.com/office/drawing/2014/main" id="{45819BAD-B52D-9099-D9F3-691658DBD0F2}"/>
              </a:ext>
            </a:extLst>
          </p:cNvPr>
          <p:cNvSpPr/>
          <p:nvPr/>
        </p:nvSpPr>
        <p:spPr>
          <a:xfrm>
            <a:off x="1805968" y="1309270"/>
            <a:ext cx="3514520" cy="4357316"/>
          </a:xfrm>
          <a:prstGeom prst="roundRect">
            <a:avLst>
              <a:gd name="adj" fmla="val 1681"/>
            </a:avLst>
          </a:prstGeom>
          <a:solidFill>
            <a:srgbClr val="EDEDED"/>
          </a:solidFill>
          <a:ln w="25400">
            <a:solidFill>
              <a:srgbClr val="EB6209"/>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b="1"/>
          </a:p>
        </p:txBody>
      </p:sp>
      <p:sp>
        <p:nvSpPr>
          <p:cNvPr id="3" name="Afgeronde rechthoek">
            <a:extLst>
              <a:ext uri="{FF2B5EF4-FFF2-40B4-BE49-F238E27FC236}">
                <a16:creationId xmlns:a16="http://schemas.microsoft.com/office/drawing/2014/main" id="{D94D5E6F-2B2C-FE85-9AD3-8F43969A5DE9}"/>
              </a:ext>
            </a:extLst>
          </p:cNvPr>
          <p:cNvSpPr/>
          <p:nvPr/>
        </p:nvSpPr>
        <p:spPr>
          <a:xfrm>
            <a:off x="6390946" y="1318451"/>
            <a:ext cx="3486978" cy="4348135"/>
          </a:xfrm>
          <a:prstGeom prst="roundRect">
            <a:avLst>
              <a:gd name="adj" fmla="val 1681"/>
            </a:avLst>
          </a:prstGeom>
          <a:solidFill>
            <a:srgbClr val="EDEDED"/>
          </a:solidFill>
          <a:ln w="25400">
            <a:solidFill>
              <a:srgbClr val="EB6209"/>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dirty="0"/>
          </a:p>
        </p:txBody>
      </p:sp>
      <p:sp>
        <p:nvSpPr>
          <p:cNvPr id="13" name="Cirkel">
            <a:extLst>
              <a:ext uri="{FF2B5EF4-FFF2-40B4-BE49-F238E27FC236}">
                <a16:creationId xmlns:a16="http://schemas.microsoft.com/office/drawing/2014/main" id="{3ED5249B-E2FA-CA4D-5A48-8CD92F7BCE68}"/>
              </a:ext>
            </a:extLst>
          </p:cNvPr>
          <p:cNvSpPr/>
          <p:nvPr/>
        </p:nvSpPr>
        <p:spPr>
          <a:xfrm>
            <a:off x="3126698" y="5183832"/>
            <a:ext cx="983869" cy="965508"/>
          </a:xfrm>
          <a:prstGeom prst="ellipse">
            <a:avLst/>
          </a:prstGeom>
          <a:solidFill>
            <a:srgbClr val="EDEDED"/>
          </a:solidFill>
          <a:ln w="28575" cap="flat">
            <a:solidFill>
              <a:srgbClr val="EB6209"/>
            </a:solid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r>
              <a:rPr lang="en-US">
                <a:solidFill>
                  <a:schemeClr val="bg2"/>
                </a:solidFill>
                <a:latin typeface="Ubuntu Medium"/>
              </a:rPr>
              <a:t>1</a:t>
            </a:r>
          </a:p>
        </p:txBody>
      </p:sp>
      <p:sp>
        <p:nvSpPr>
          <p:cNvPr id="14" name="Cirkel">
            <a:extLst>
              <a:ext uri="{FF2B5EF4-FFF2-40B4-BE49-F238E27FC236}">
                <a16:creationId xmlns:a16="http://schemas.microsoft.com/office/drawing/2014/main" id="{B46FD5EB-E3BB-D2E1-3929-6EEF518B3604}"/>
              </a:ext>
            </a:extLst>
          </p:cNvPr>
          <p:cNvSpPr/>
          <p:nvPr/>
        </p:nvSpPr>
        <p:spPr>
          <a:xfrm>
            <a:off x="7642500" y="5183832"/>
            <a:ext cx="983869" cy="965508"/>
          </a:xfrm>
          <a:prstGeom prst="ellipse">
            <a:avLst/>
          </a:prstGeom>
          <a:solidFill>
            <a:srgbClr val="EDEDED"/>
          </a:solidFill>
          <a:ln w="28575" cap="flat">
            <a:solidFill>
              <a:srgbClr val="EB6209"/>
            </a:solid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r>
              <a:rPr lang="en-US" dirty="0">
                <a:solidFill>
                  <a:schemeClr val="bg2"/>
                </a:solidFill>
                <a:latin typeface="Ubuntu Medium"/>
              </a:rPr>
              <a:t>2</a:t>
            </a:r>
          </a:p>
        </p:txBody>
      </p:sp>
      <p:sp>
        <p:nvSpPr>
          <p:cNvPr id="17"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0AB223B4-3D4E-50B0-D751-3D1762D9FFF3}"/>
              </a:ext>
            </a:extLst>
          </p:cNvPr>
          <p:cNvSpPr txBox="1"/>
          <p:nvPr/>
        </p:nvSpPr>
        <p:spPr>
          <a:xfrm>
            <a:off x="2266245" y="1700749"/>
            <a:ext cx="2585521" cy="1408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2400" dirty="0">
                <a:solidFill>
                  <a:srgbClr val="333333"/>
                </a:solidFill>
                <a:latin typeface="Ubuntu Medium"/>
              </a:rPr>
              <a:t>Hulp bij claim-afhandeling</a:t>
            </a:r>
            <a:endParaRPr lang="en-US" sz="2400" b="1" dirty="0">
              <a:latin typeface="Ubuntu Medium"/>
            </a:endParaRPr>
          </a:p>
          <a:p>
            <a:pPr algn="l">
              <a:lnSpc>
                <a:spcPct val="120000"/>
              </a:lnSpc>
              <a:defRPr>
                <a:solidFill>
                  <a:srgbClr val="3C3C39"/>
                </a:solidFill>
              </a:defRPr>
            </a:pPr>
            <a:endParaRPr lang="nl-NL" dirty="0">
              <a:solidFill>
                <a:srgbClr val="3C3C39"/>
              </a:solidFill>
            </a:endParaRPr>
          </a:p>
        </p:txBody>
      </p:sp>
      <p:sp>
        <p:nvSpPr>
          <p:cNvPr id="18"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177559AF-5C07-C588-2989-F7FAA3F84AC5}"/>
              </a:ext>
            </a:extLst>
          </p:cNvPr>
          <p:cNvSpPr txBox="1"/>
          <p:nvPr/>
        </p:nvSpPr>
        <p:spPr>
          <a:xfrm>
            <a:off x="6841673" y="1753731"/>
            <a:ext cx="2585521" cy="1408462"/>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2400" dirty="0">
                <a:solidFill>
                  <a:srgbClr val="333333"/>
                </a:solidFill>
                <a:latin typeface="Ubuntu Medium"/>
              </a:rPr>
              <a:t>Uitbesteden van claims</a:t>
            </a:r>
          </a:p>
          <a:p>
            <a:pPr algn="l">
              <a:lnSpc>
                <a:spcPct val="120000"/>
              </a:lnSpc>
              <a:defRPr>
                <a:solidFill>
                  <a:srgbClr val="3C3C39"/>
                </a:solidFill>
              </a:defRPr>
            </a:pPr>
            <a:endParaRPr lang="nl-NL" dirty="0">
              <a:solidFill>
                <a:srgbClr val="3C3C39"/>
              </a:solidFill>
            </a:endParaRPr>
          </a:p>
        </p:txBody>
      </p:sp>
      <p:sp>
        <p:nvSpPr>
          <p:cNvPr id="19"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4885B509-DF56-B487-AF33-DA4E3A0539D0}"/>
              </a:ext>
            </a:extLst>
          </p:cNvPr>
          <p:cNvSpPr txBox="1"/>
          <p:nvPr/>
        </p:nvSpPr>
        <p:spPr>
          <a:xfrm>
            <a:off x="7681162" y="1854169"/>
            <a:ext cx="2585521" cy="595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a:solidFill>
                  <a:srgbClr val="3C3C39"/>
                </a:solidFill>
              </a:defRPr>
            </a:pPr>
            <a:endParaRPr lang="nl-NL" dirty="0">
              <a:solidFill>
                <a:srgbClr val="3C3C39"/>
              </a:solidFill>
            </a:endParaRPr>
          </a:p>
        </p:txBody>
      </p:sp>
      <p:sp>
        <p:nvSpPr>
          <p:cNvPr id="20"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20750277-6758-EFFB-72BD-CACC1A962C02}"/>
              </a:ext>
            </a:extLst>
          </p:cNvPr>
          <p:cNvSpPr txBox="1"/>
          <p:nvPr/>
        </p:nvSpPr>
        <p:spPr>
          <a:xfrm>
            <a:off x="2146895" y="3163190"/>
            <a:ext cx="2824220" cy="1950149"/>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1600" dirty="0">
                <a:solidFill>
                  <a:srgbClr val="333333"/>
                </a:solidFill>
              </a:rPr>
              <a:t>Ondersteuning bij de beoordeling van claims met gestructureerde, op juridische grondslag geformuleerde vragen.</a:t>
            </a:r>
          </a:p>
          <a:p>
            <a:pPr algn="l">
              <a:lnSpc>
                <a:spcPct val="120000"/>
              </a:lnSpc>
              <a:defRPr>
                <a:solidFill>
                  <a:srgbClr val="3C3C39"/>
                </a:solidFill>
              </a:defRPr>
            </a:pPr>
            <a:endParaRPr lang="nl-NL" dirty="0">
              <a:solidFill>
                <a:srgbClr val="3C3C39"/>
              </a:solidFill>
            </a:endParaRPr>
          </a:p>
        </p:txBody>
      </p:sp>
      <p:sp>
        <p:nvSpPr>
          <p:cNvPr id="22"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7512522D-4AB5-67B7-93B8-7C7629D8F981}"/>
              </a:ext>
            </a:extLst>
          </p:cNvPr>
          <p:cNvSpPr txBox="1"/>
          <p:nvPr/>
        </p:nvSpPr>
        <p:spPr>
          <a:xfrm>
            <a:off x="6722323" y="3211131"/>
            <a:ext cx="2824220" cy="167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1600" dirty="0">
                <a:solidFill>
                  <a:srgbClr val="333333"/>
                </a:solidFill>
              </a:rPr>
              <a:t>Tijdelijk of permanent hulp van een juridisch expert die al het werk uit handen neemt.</a:t>
            </a:r>
            <a:endParaRPr lang="en-US" dirty="0"/>
          </a:p>
          <a:p>
            <a:pPr algn="l">
              <a:lnSpc>
                <a:spcPct val="120000"/>
              </a:lnSpc>
              <a:defRPr>
                <a:solidFill>
                  <a:srgbClr val="3C3C39"/>
                </a:solidFill>
              </a:defRPr>
            </a:pPr>
            <a:endParaRPr lang="nl-NL" dirty="0">
              <a:solidFill>
                <a:srgbClr val="3C3C39"/>
              </a:solidFill>
            </a:endParaRPr>
          </a:p>
        </p:txBody>
      </p:sp>
      <p:sp>
        <p:nvSpPr>
          <p:cNvPr id="23"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4D838602-7803-EAF7-67E8-5CDED3FF56D6}"/>
              </a:ext>
            </a:extLst>
          </p:cNvPr>
          <p:cNvSpPr txBox="1"/>
          <p:nvPr/>
        </p:nvSpPr>
        <p:spPr>
          <a:xfrm>
            <a:off x="7561812" y="3194553"/>
            <a:ext cx="2824220" cy="595932"/>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a:solidFill>
                  <a:srgbClr val="3C3C39"/>
                </a:solidFill>
              </a:defRPr>
            </a:pPr>
            <a:endParaRPr lang="nl-NL" dirty="0">
              <a:solidFill>
                <a:srgbClr val="3C3C39"/>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85D0D-6798-9124-9F38-DDD50DFB86F0}"/>
            </a:ext>
          </a:extLst>
        </p:cNvPr>
        <p:cNvGrpSpPr/>
        <p:nvPr/>
      </p:nvGrpSpPr>
      <p:grpSpPr>
        <a:xfrm>
          <a:off x="0" y="0"/>
          <a:ext cx="0" cy="0"/>
          <a:chOff x="0" y="0"/>
          <a:chExt cx="0" cy="0"/>
        </a:xfrm>
      </p:grpSpPr>
      <p:sp>
        <p:nvSpPr>
          <p:cNvPr id="3" name="Afgeronde rechthoek">
            <a:extLst>
              <a:ext uri="{FF2B5EF4-FFF2-40B4-BE49-F238E27FC236}">
                <a16:creationId xmlns:a16="http://schemas.microsoft.com/office/drawing/2014/main" id="{42992DC9-8B56-FAD1-AD63-51348D1BB1A4}"/>
              </a:ext>
            </a:extLst>
          </p:cNvPr>
          <p:cNvSpPr/>
          <p:nvPr/>
        </p:nvSpPr>
        <p:spPr>
          <a:xfrm>
            <a:off x="462007" y="408303"/>
            <a:ext cx="9393192" cy="543035"/>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defTabSz="412750">
              <a:lnSpc>
                <a:spcPct val="100000"/>
              </a:lnSpc>
              <a:defRPr sz="3200">
                <a:latin typeface="Helvetica Neue Medium"/>
                <a:ea typeface="Helvetica Neue Medium"/>
                <a:cs typeface="Helvetica Neue Medium"/>
                <a:sym typeface="Helvetica Neue Medium"/>
              </a:defRPr>
            </a:pPr>
            <a:r>
              <a:rPr lang="nl-NL" sz="3200" dirty="0">
                <a:latin typeface="Ubuntu" panose="020B0504030602030204" pitchFamily="34" charset="0"/>
              </a:rPr>
              <a:t> </a:t>
            </a:r>
            <a:r>
              <a:rPr lang="nl-NL" sz="3200" dirty="0">
                <a:latin typeface="Ubuntu Medium" panose="020B0604030602030204" pitchFamily="34" charset="0"/>
              </a:rPr>
              <a:t>Werken volgens een standaard proces</a:t>
            </a:r>
            <a:endParaRPr sz="3200" dirty="0">
              <a:latin typeface="Ubuntu Medium" panose="020B0604030602030204" pitchFamily="34" charset="0"/>
            </a:endParaRPr>
          </a:p>
        </p:txBody>
      </p:sp>
      <p:sp>
        <p:nvSpPr>
          <p:cNvPr id="7" name="Afgeronde rechthoek">
            <a:extLst>
              <a:ext uri="{FF2B5EF4-FFF2-40B4-BE49-F238E27FC236}">
                <a16:creationId xmlns:a16="http://schemas.microsoft.com/office/drawing/2014/main" id="{C7CA09DC-0BBA-D2A4-520E-A50F18E75066}"/>
              </a:ext>
            </a:extLst>
          </p:cNvPr>
          <p:cNvSpPr/>
          <p:nvPr/>
        </p:nvSpPr>
        <p:spPr>
          <a:xfrm>
            <a:off x="468938" y="1087247"/>
            <a:ext cx="3522959" cy="414505"/>
          </a:xfrm>
          <a:prstGeom prst="roundRect">
            <a:avLst>
              <a:gd name="adj" fmla="val 11953"/>
            </a:avLst>
          </a:prstGeom>
          <a:solidFill>
            <a:srgbClr val="3C3C3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8" name="Ruimte voor een titel">
            <a:extLst>
              <a:ext uri="{FF2B5EF4-FFF2-40B4-BE49-F238E27FC236}">
                <a16:creationId xmlns:a16="http://schemas.microsoft.com/office/drawing/2014/main" id="{58A49D7B-4F57-E68E-69BF-D4BC8DE96B24}"/>
              </a:ext>
            </a:extLst>
          </p:cNvPr>
          <p:cNvSpPr txBox="1"/>
          <p:nvPr/>
        </p:nvSpPr>
        <p:spPr>
          <a:xfrm>
            <a:off x="560806" y="1164075"/>
            <a:ext cx="7959284" cy="2959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600" dirty="0">
                <a:latin typeface="Ubuntu Medium"/>
              </a:rPr>
              <a:t>Georganiseerd en gestructureerd</a:t>
            </a:r>
          </a:p>
        </p:txBody>
      </p:sp>
      <p:sp>
        <p:nvSpPr>
          <p:cNvPr id="9"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2BF26E19-2223-2882-046B-02296E82F3A6}"/>
              </a:ext>
            </a:extLst>
          </p:cNvPr>
          <p:cNvSpPr txBox="1"/>
          <p:nvPr/>
        </p:nvSpPr>
        <p:spPr>
          <a:xfrm>
            <a:off x="468938" y="2224782"/>
            <a:ext cx="8402776" cy="354597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a:solidFill>
                  <a:srgbClr val="3C3C39"/>
                </a:solidFill>
              </a:defRPr>
            </a:pPr>
            <a:r>
              <a:rPr lang="nl-NL" sz="1600" dirty="0"/>
              <a:t>NODR behandelt en beoordeelt WA-claims voor haar relaties volgens een gestandaardiseerd proces:</a:t>
            </a:r>
          </a:p>
          <a:p>
            <a:pPr algn="l">
              <a:lnSpc>
                <a:spcPct val="120000"/>
              </a:lnSpc>
              <a:defRPr>
                <a:solidFill>
                  <a:srgbClr val="3C3C39"/>
                </a:solidFill>
              </a:defRPr>
            </a:pPr>
            <a:endParaRPr lang="nl-NL" sz="1600" dirty="0"/>
          </a:p>
          <a:p>
            <a:pPr marL="342900" indent="-342900" algn="l">
              <a:lnSpc>
                <a:spcPct val="120000"/>
              </a:lnSpc>
              <a:buFont typeface="+mj-lt"/>
              <a:buAutoNum type="arabicPeriod"/>
              <a:defRPr>
                <a:solidFill>
                  <a:srgbClr val="3C3C39"/>
                </a:solidFill>
              </a:defRPr>
            </a:pPr>
            <a:r>
              <a:rPr lang="nl-NL" sz="1600" dirty="0"/>
              <a:t>Bevestigen van ontvangst van de melding;</a:t>
            </a:r>
          </a:p>
          <a:p>
            <a:pPr marL="342900" indent="-342900" algn="l">
              <a:lnSpc>
                <a:spcPct val="120000"/>
              </a:lnSpc>
              <a:buFont typeface="+mj-lt"/>
              <a:buAutoNum type="arabicPeriod"/>
              <a:defRPr>
                <a:solidFill>
                  <a:srgbClr val="3C3C39"/>
                </a:solidFill>
              </a:defRPr>
            </a:pPr>
            <a:r>
              <a:rPr lang="nl-NL" sz="1600" dirty="0"/>
              <a:t>Dossier wordt aangemaakt; </a:t>
            </a:r>
          </a:p>
          <a:p>
            <a:pPr marL="342900" indent="-342900" algn="l">
              <a:lnSpc>
                <a:spcPct val="120000"/>
              </a:lnSpc>
              <a:buFont typeface="+mj-lt"/>
              <a:buAutoNum type="arabicPeriod"/>
              <a:defRPr>
                <a:solidFill>
                  <a:srgbClr val="3C3C39"/>
                </a:solidFill>
              </a:defRPr>
            </a:pPr>
            <a:r>
              <a:rPr lang="nl-NL" sz="1600" dirty="0"/>
              <a:t>Coördinatie en opvolging met verzekeraar (bij boven eigen risico of letsel);</a:t>
            </a:r>
          </a:p>
          <a:p>
            <a:pPr marL="342900" indent="-342900" algn="l">
              <a:lnSpc>
                <a:spcPct val="120000"/>
              </a:lnSpc>
              <a:buFont typeface="+mj-lt"/>
              <a:buAutoNum type="arabicPeriod"/>
              <a:defRPr>
                <a:solidFill>
                  <a:srgbClr val="3C3C39"/>
                </a:solidFill>
              </a:defRPr>
            </a:pPr>
            <a:r>
              <a:rPr lang="nl-NL" sz="1600" dirty="0"/>
              <a:t>Aanvullende informatie inwinnen en deskresearch; </a:t>
            </a:r>
          </a:p>
          <a:p>
            <a:pPr marL="342900" indent="-342900" algn="l">
              <a:lnSpc>
                <a:spcPct val="120000"/>
              </a:lnSpc>
              <a:buFont typeface="+mj-lt"/>
              <a:buAutoNum type="arabicPeriod"/>
              <a:defRPr>
                <a:solidFill>
                  <a:srgbClr val="3C3C39"/>
                </a:solidFill>
              </a:defRPr>
            </a:pPr>
            <a:r>
              <a:rPr lang="nl-NL" sz="1600" dirty="0"/>
              <a:t>Vaststellen van aansprakelijkheid; </a:t>
            </a:r>
          </a:p>
          <a:p>
            <a:pPr marL="342900" indent="-342900" algn="l">
              <a:lnSpc>
                <a:spcPct val="120000"/>
              </a:lnSpc>
              <a:buFont typeface="+mj-lt"/>
              <a:buAutoNum type="arabicPeriod"/>
              <a:defRPr>
                <a:solidFill>
                  <a:srgbClr val="3C3C39"/>
                </a:solidFill>
              </a:defRPr>
            </a:pPr>
            <a:r>
              <a:rPr lang="nl-NL" sz="1600" dirty="0"/>
              <a:t>Bespreken voorstel ter afhandeling met relatie;</a:t>
            </a:r>
          </a:p>
          <a:p>
            <a:pPr marL="342900" indent="-342900" algn="l">
              <a:lnSpc>
                <a:spcPct val="120000"/>
              </a:lnSpc>
              <a:buFont typeface="+mj-lt"/>
              <a:buAutoNum type="arabicPeriod"/>
              <a:defRPr>
                <a:solidFill>
                  <a:srgbClr val="3C3C39"/>
                </a:solidFill>
              </a:defRPr>
            </a:pPr>
            <a:r>
              <a:rPr lang="nl-NL" sz="1600" dirty="0"/>
              <a:t>Opstellen document ter finale kwijting of afwijzing richting gedupeerde.</a:t>
            </a:r>
          </a:p>
          <a:p>
            <a:pPr marL="285750" indent="-285750" algn="l">
              <a:lnSpc>
                <a:spcPct val="120000"/>
              </a:lnSpc>
              <a:buFont typeface="Arial" panose="020B0604020202020204" pitchFamily="34" charset="0"/>
              <a:buChar char="•"/>
              <a:defRPr>
                <a:solidFill>
                  <a:srgbClr val="3C3C39"/>
                </a:solidFill>
              </a:defRPr>
            </a:pPr>
            <a:endParaRPr lang="nl-NL" sz="1400" dirty="0"/>
          </a:p>
          <a:p>
            <a:pPr algn="l">
              <a:lnSpc>
                <a:spcPct val="120000"/>
              </a:lnSpc>
              <a:defRPr>
                <a:solidFill>
                  <a:srgbClr val="3C3C39"/>
                </a:solidFill>
              </a:defRPr>
            </a:pPr>
            <a:endParaRPr lang="nl-NL" sz="1400" dirty="0">
              <a:solidFill>
                <a:srgbClr val="3C3C39"/>
              </a:solidFill>
            </a:endParaRPr>
          </a:p>
        </p:txBody>
      </p:sp>
      <p:sp>
        <p:nvSpPr>
          <p:cNvPr id="4" name="Tijdelijke aanduiding voor inhoud 3">
            <a:extLst>
              <a:ext uri="{FF2B5EF4-FFF2-40B4-BE49-F238E27FC236}">
                <a16:creationId xmlns:a16="http://schemas.microsoft.com/office/drawing/2014/main" id="{3D1C17A1-3CF3-0C4E-C1DA-07B8AF41100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89356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50A4-F1B7-1E37-AC00-A30DD4ACE5BF}"/>
            </a:ext>
          </a:extLst>
        </p:cNvPr>
        <p:cNvGrpSpPr/>
        <p:nvPr/>
      </p:nvGrpSpPr>
      <p:grpSpPr>
        <a:xfrm>
          <a:off x="0" y="0"/>
          <a:ext cx="0" cy="0"/>
          <a:chOff x="0" y="0"/>
          <a:chExt cx="0" cy="0"/>
        </a:xfrm>
      </p:grpSpPr>
      <p:sp>
        <p:nvSpPr>
          <p:cNvPr id="11" name="Afgeronde rechthoek">
            <a:extLst>
              <a:ext uri="{FF2B5EF4-FFF2-40B4-BE49-F238E27FC236}">
                <a16:creationId xmlns:a16="http://schemas.microsoft.com/office/drawing/2014/main" id="{49F139DA-1A89-B5ED-D897-6585622418B1}"/>
              </a:ext>
            </a:extLst>
          </p:cNvPr>
          <p:cNvSpPr/>
          <p:nvPr/>
        </p:nvSpPr>
        <p:spPr>
          <a:xfrm>
            <a:off x="462008" y="476758"/>
            <a:ext cx="6455617" cy="551101"/>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12" name="Ruimte voor een titel">
            <a:extLst>
              <a:ext uri="{FF2B5EF4-FFF2-40B4-BE49-F238E27FC236}">
                <a16:creationId xmlns:a16="http://schemas.microsoft.com/office/drawing/2014/main" id="{EA5D067F-85F5-536B-7B00-C1354320F10B}"/>
              </a:ext>
            </a:extLst>
          </p:cNvPr>
          <p:cNvSpPr txBox="1"/>
          <p:nvPr/>
        </p:nvSpPr>
        <p:spPr>
          <a:xfrm>
            <a:off x="537849" y="479072"/>
            <a:ext cx="6455617" cy="5405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3200" dirty="0">
                <a:latin typeface="Ubuntu Medium"/>
              </a:rPr>
              <a:t>Solution partner voor WA-claims</a:t>
            </a:r>
            <a:endParaRPr lang="en-US" dirty="0"/>
          </a:p>
        </p:txBody>
      </p:sp>
      <p:sp>
        <p:nvSpPr>
          <p:cNvPr id="28" name="1">
            <a:extLst>
              <a:ext uri="{FF2B5EF4-FFF2-40B4-BE49-F238E27FC236}">
                <a16:creationId xmlns:a16="http://schemas.microsoft.com/office/drawing/2014/main" id="{EC28CF59-8A53-0ACB-CE89-211A490358B7}"/>
              </a:ext>
            </a:extLst>
          </p:cNvPr>
          <p:cNvSpPr txBox="1"/>
          <p:nvPr/>
        </p:nvSpPr>
        <p:spPr>
          <a:xfrm>
            <a:off x="1638281" y="5281496"/>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1</a:t>
            </a:r>
          </a:p>
        </p:txBody>
      </p:sp>
      <p:sp>
        <p:nvSpPr>
          <p:cNvPr id="30" name="2">
            <a:extLst>
              <a:ext uri="{FF2B5EF4-FFF2-40B4-BE49-F238E27FC236}">
                <a16:creationId xmlns:a16="http://schemas.microsoft.com/office/drawing/2014/main" id="{4BD496D1-B738-270B-153E-E8C124D0BCBC}"/>
              </a:ext>
            </a:extLst>
          </p:cNvPr>
          <p:cNvSpPr txBox="1"/>
          <p:nvPr/>
        </p:nvSpPr>
        <p:spPr>
          <a:xfrm>
            <a:off x="4559545" y="5281496"/>
            <a:ext cx="183389" cy="1660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r>
              <a:rPr sz="750"/>
              <a:t>2</a:t>
            </a:r>
          </a:p>
        </p:txBody>
      </p:sp>
      <p:sp>
        <p:nvSpPr>
          <p:cNvPr id="2" name="Afgeronde rechthoek">
            <a:extLst>
              <a:ext uri="{FF2B5EF4-FFF2-40B4-BE49-F238E27FC236}">
                <a16:creationId xmlns:a16="http://schemas.microsoft.com/office/drawing/2014/main" id="{539C720D-7631-BCF3-21DE-C16B97189F07}"/>
              </a:ext>
            </a:extLst>
          </p:cNvPr>
          <p:cNvSpPr/>
          <p:nvPr/>
        </p:nvSpPr>
        <p:spPr>
          <a:xfrm>
            <a:off x="464681" y="1732339"/>
            <a:ext cx="5548414" cy="4117622"/>
          </a:xfrm>
          <a:prstGeom prst="roundRect">
            <a:avLst>
              <a:gd name="adj" fmla="val 1681"/>
            </a:avLst>
          </a:prstGeom>
          <a:solidFill>
            <a:srgbClr val="EDEDED"/>
          </a:solidFill>
          <a:ln w="25400">
            <a:solidFill>
              <a:srgbClr val="EB6209"/>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b="1"/>
          </a:p>
        </p:txBody>
      </p:sp>
      <p:sp>
        <p:nvSpPr>
          <p:cNvPr id="13" name="Cirkel">
            <a:extLst>
              <a:ext uri="{FF2B5EF4-FFF2-40B4-BE49-F238E27FC236}">
                <a16:creationId xmlns:a16="http://schemas.microsoft.com/office/drawing/2014/main" id="{2B8EDB28-C9B5-160E-EBF3-DF199EA1985C}"/>
              </a:ext>
            </a:extLst>
          </p:cNvPr>
          <p:cNvSpPr/>
          <p:nvPr/>
        </p:nvSpPr>
        <p:spPr>
          <a:xfrm>
            <a:off x="2851246" y="5476637"/>
            <a:ext cx="773316" cy="764981"/>
          </a:xfrm>
          <a:prstGeom prst="ellipse">
            <a:avLst/>
          </a:prstGeom>
          <a:solidFill>
            <a:srgbClr val="EDEDED"/>
          </a:solidFill>
          <a:ln w="28575" cap="flat">
            <a:solidFill>
              <a:srgbClr val="EB6209"/>
            </a:solid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lang="en-US" dirty="0">
              <a:solidFill>
                <a:schemeClr val="bg2"/>
              </a:solidFill>
              <a:latin typeface="Ubuntu Medium"/>
            </a:endParaRPr>
          </a:p>
        </p:txBody>
      </p:sp>
      <p:sp>
        <p:nvSpPr>
          <p:cNvPr id="17"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67D454AC-9653-E4E6-E1A2-55E33EB6778A}"/>
              </a:ext>
            </a:extLst>
          </p:cNvPr>
          <p:cNvSpPr txBox="1"/>
          <p:nvPr/>
        </p:nvSpPr>
        <p:spPr>
          <a:xfrm>
            <a:off x="533932" y="1875789"/>
            <a:ext cx="5404002" cy="784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2400" dirty="0">
                <a:solidFill>
                  <a:srgbClr val="3C3C39"/>
                </a:solidFill>
                <a:latin typeface="Ubuntu Medium"/>
              </a:rPr>
              <a:t>Juridisch team NODR</a:t>
            </a:r>
            <a:endParaRPr lang="en-US" dirty="0"/>
          </a:p>
          <a:p>
            <a:r>
              <a:rPr lang="nl-NL" sz="1800" dirty="0">
                <a:solidFill>
                  <a:srgbClr val="3C3C39"/>
                </a:solidFill>
              </a:rPr>
              <a:t>voor optimale ondersteuning</a:t>
            </a:r>
            <a:endParaRPr lang="nl-NL" dirty="0"/>
          </a:p>
        </p:txBody>
      </p:sp>
      <p:sp>
        <p:nvSpPr>
          <p:cNvPr id="20"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73EEA845-523E-8C3F-5740-CD39BC8ADFC7}"/>
              </a:ext>
            </a:extLst>
          </p:cNvPr>
          <p:cNvSpPr txBox="1"/>
          <p:nvPr/>
        </p:nvSpPr>
        <p:spPr>
          <a:xfrm>
            <a:off x="614624" y="2844421"/>
            <a:ext cx="5242617" cy="3160481"/>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1400" dirty="0">
                <a:solidFill>
                  <a:srgbClr val="3C3C39"/>
                </a:solidFill>
              </a:rPr>
              <a:t>Om uw belangen bij de beoordeling en afhandeling van wettelijke aansprakelijkstellingen optimaal te behartigen, hebben wij een juridisch team in eigen huis. </a:t>
            </a:r>
            <a:endParaRPr lang="en-US" sz="1400" dirty="0">
              <a:solidFill>
                <a:srgbClr val="3C3C39"/>
              </a:solidFill>
            </a:endParaRPr>
          </a:p>
          <a:p>
            <a:endParaRPr lang="nl-NL" sz="1400" dirty="0">
              <a:solidFill>
                <a:srgbClr val="3C3C39"/>
              </a:solidFill>
            </a:endParaRPr>
          </a:p>
          <a:p>
            <a:r>
              <a:rPr lang="nl-NL" sz="1400" dirty="0">
                <a:solidFill>
                  <a:srgbClr val="3C3C39"/>
                </a:solidFill>
              </a:rPr>
              <a:t>Het team bestaat uit </a:t>
            </a:r>
            <a:r>
              <a:rPr lang="nl-NL" sz="1400" b="1" dirty="0">
                <a:solidFill>
                  <a:srgbClr val="3C3C39"/>
                </a:solidFill>
              </a:rPr>
              <a:t>deskundige juristen</a:t>
            </a:r>
            <a:r>
              <a:rPr lang="nl-NL" sz="1400" dirty="0">
                <a:solidFill>
                  <a:srgbClr val="3C3C39"/>
                </a:solidFill>
              </a:rPr>
              <a:t>. Samen dragen zij zorg voor een volledig onafhankelijke toetsing en afhandeling met rechtvaardige juridische onderbouwing.</a:t>
            </a:r>
          </a:p>
          <a:p>
            <a:endParaRPr lang="nl-NL" sz="1400" dirty="0">
              <a:solidFill>
                <a:srgbClr val="3C3C39"/>
              </a:solidFill>
            </a:endParaRPr>
          </a:p>
          <a:p>
            <a:r>
              <a:rPr lang="nl-NL" sz="1400" dirty="0">
                <a:solidFill>
                  <a:srgbClr val="3C3C39"/>
                </a:solidFill>
              </a:rPr>
              <a:t>Wij werken op basis van een dossiertarief, dus geen doorlopende kosten.</a:t>
            </a:r>
          </a:p>
          <a:p>
            <a:endParaRPr lang="nl-NL" sz="1400" dirty="0">
              <a:solidFill>
                <a:srgbClr val="3C3C39"/>
              </a:solidFill>
            </a:endParaRPr>
          </a:p>
          <a:p>
            <a:endParaRPr lang="nl-NL" sz="1400" dirty="0">
              <a:solidFill>
                <a:srgbClr val="3C3C39"/>
              </a:solidFill>
            </a:endParaRPr>
          </a:p>
          <a:p>
            <a:endParaRPr lang="en-US" sz="1400" dirty="0">
              <a:solidFill>
                <a:srgbClr val="3C3C39"/>
              </a:solidFill>
            </a:endParaRPr>
          </a:p>
        </p:txBody>
      </p:sp>
      <p:sp>
        <p:nvSpPr>
          <p:cNvPr id="7" name="Afgeronde rechthoek">
            <a:extLst>
              <a:ext uri="{FF2B5EF4-FFF2-40B4-BE49-F238E27FC236}">
                <a16:creationId xmlns:a16="http://schemas.microsoft.com/office/drawing/2014/main" id="{16CCDAE7-96FE-5BDC-33AE-4C28247206D0}"/>
              </a:ext>
            </a:extLst>
          </p:cNvPr>
          <p:cNvSpPr/>
          <p:nvPr/>
        </p:nvSpPr>
        <p:spPr>
          <a:xfrm>
            <a:off x="6169653" y="1732339"/>
            <a:ext cx="5557594" cy="4126801"/>
          </a:xfrm>
          <a:prstGeom prst="roundRect">
            <a:avLst>
              <a:gd name="adj" fmla="val 1681"/>
            </a:avLst>
          </a:prstGeom>
          <a:solidFill>
            <a:srgbClr val="DE5D09"/>
          </a:solidFill>
          <a:ln w="25400">
            <a:solidFill>
              <a:srgbClr val="EDEDED"/>
            </a:solidFill>
            <a:miter lim="400000"/>
          </a:ln>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b="1"/>
          </a:p>
        </p:txBody>
      </p:sp>
      <p:sp>
        <p:nvSpPr>
          <p:cNvPr id="27"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6CD9BE24-E9C0-BE54-7FD8-CE3DDB94B478}"/>
              </a:ext>
            </a:extLst>
          </p:cNvPr>
          <p:cNvSpPr txBox="1"/>
          <p:nvPr/>
        </p:nvSpPr>
        <p:spPr>
          <a:xfrm>
            <a:off x="6257267" y="1875788"/>
            <a:ext cx="5404002" cy="784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r>
              <a:rPr lang="nl-NL" sz="2400" dirty="0">
                <a:latin typeface="Ubuntu Medium"/>
              </a:rPr>
              <a:t>NODR zorgt voor</a:t>
            </a:r>
            <a:endParaRPr lang="en-US" dirty="0"/>
          </a:p>
          <a:p>
            <a:r>
              <a:rPr lang="nl-NL" sz="1800" dirty="0"/>
              <a:t>het uit handen nemen van werk</a:t>
            </a:r>
            <a:endParaRPr lang="nl-NL" dirty="0"/>
          </a:p>
        </p:txBody>
      </p:sp>
      <p:sp>
        <p:nvSpPr>
          <p:cNvPr id="31" name="Cirkel">
            <a:extLst>
              <a:ext uri="{FF2B5EF4-FFF2-40B4-BE49-F238E27FC236}">
                <a16:creationId xmlns:a16="http://schemas.microsoft.com/office/drawing/2014/main" id="{3EBB3B24-001E-132F-2035-E380B992CDD1}"/>
              </a:ext>
            </a:extLst>
          </p:cNvPr>
          <p:cNvSpPr/>
          <p:nvPr/>
        </p:nvSpPr>
        <p:spPr>
          <a:xfrm>
            <a:off x="8571058" y="5477482"/>
            <a:ext cx="773316" cy="764981"/>
          </a:xfrm>
          <a:prstGeom prst="ellipse">
            <a:avLst/>
          </a:prstGeom>
          <a:solidFill>
            <a:srgbClr val="DE5D09"/>
          </a:solidFill>
          <a:ln w="28575" cap="flat">
            <a:solidFill>
              <a:srgbClr val="EDEDED"/>
            </a:solidFill>
            <a:miter lim="400000"/>
          </a:ln>
          <a:effectLst/>
        </p:spPr>
        <p:txBody>
          <a:bodyPr wrap="square" lIns="50800" tIns="50800" rIns="50800" bIns="5080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defTabSz="825500">
              <a:lnSpc>
                <a:spcPct val="100000"/>
              </a:lnSpc>
              <a:defRPr sz="3200">
                <a:latin typeface="Helvetica Neue Medium"/>
                <a:ea typeface="Helvetica Neue Medium"/>
                <a:cs typeface="Helvetica Neue Medium"/>
                <a:sym typeface="Helvetica Neue Medium"/>
              </a:defRPr>
            </a:pPr>
            <a:endParaRPr lang="en-US" dirty="0">
              <a:solidFill>
                <a:schemeClr val="bg2"/>
              </a:solidFill>
              <a:latin typeface="Ubuntu Medium"/>
            </a:endParaRPr>
          </a:p>
        </p:txBody>
      </p:sp>
      <p:sp>
        <p:nvSpPr>
          <p:cNvPr id="6"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71B533AD-D24C-EB86-C027-EA807D5E0098}"/>
              </a:ext>
            </a:extLst>
          </p:cNvPr>
          <p:cNvSpPr txBox="1"/>
          <p:nvPr/>
        </p:nvSpPr>
        <p:spPr>
          <a:xfrm>
            <a:off x="6336224" y="3100396"/>
            <a:ext cx="2845647" cy="2161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marL="285750" indent="-285750" algn="l">
              <a:lnSpc>
                <a:spcPct val="150000"/>
              </a:lnSpc>
              <a:buFont typeface="Wingdings"/>
              <a:buChar char="§"/>
            </a:pPr>
            <a:r>
              <a:rPr lang="nl-NL" sz="1300" dirty="0"/>
              <a:t>Beoordelen van claim</a:t>
            </a:r>
            <a:endParaRPr lang="en-US" sz="1300" dirty="0"/>
          </a:p>
          <a:p>
            <a:pPr marL="285750" indent="-285750" algn="l">
              <a:lnSpc>
                <a:spcPct val="150000"/>
              </a:lnSpc>
              <a:buFont typeface="Wingdings"/>
              <a:buChar char="§"/>
            </a:pPr>
            <a:r>
              <a:rPr lang="nl-NL" sz="1300" dirty="0"/>
              <a:t>Directe </a:t>
            </a:r>
            <a:r>
              <a:rPr lang="nl-NL" sz="1300" dirty="0" err="1"/>
              <a:t>commuicatie</a:t>
            </a:r>
            <a:r>
              <a:rPr lang="nl-NL" sz="1300" dirty="0"/>
              <a:t> en correspondentie met de burger</a:t>
            </a:r>
          </a:p>
          <a:p>
            <a:pPr marL="285750" indent="-285750" algn="l">
              <a:lnSpc>
                <a:spcPct val="150000"/>
              </a:lnSpc>
              <a:buFont typeface="Wingdings"/>
              <a:buChar char="§"/>
            </a:pPr>
            <a:r>
              <a:rPr lang="nl-NL" sz="1300" dirty="0"/>
              <a:t>Genereren van bewijsmateriaal</a:t>
            </a:r>
          </a:p>
          <a:p>
            <a:pPr marL="285750" indent="-285750" algn="l">
              <a:lnSpc>
                <a:spcPct val="150000"/>
              </a:lnSpc>
              <a:buFont typeface="Wingdings"/>
              <a:buChar char="§"/>
            </a:pPr>
            <a:r>
              <a:rPr lang="nl-NL" sz="1300" dirty="0"/>
              <a:t>Onderbouwen en bewijzen dat uw gemeente wel/niet aansprakelijk is</a:t>
            </a:r>
          </a:p>
        </p:txBody>
      </p:sp>
      <p:sp>
        <p:nvSpPr>
          <p:cNvPr id="10"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807E8952-86A9-70A6-66B0-88C2BE4711F0}"/>
              </a:ext>
            </a:extLst>
          </p:cNvPr>
          <p:cNvSpPr txBox="1"/>
          <p:nvPr/>
        </p:nvSpPr>
        <p:spPr>
          <a:xfrm>
            <a:off x="9110495" y="3100396"/>
            <a:ext cx="2542327" cy="2176670"/>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lvl9pPr>
          </a:lstStyle>
          <a:p>
            <a:pPr marL="285750" indent="-285750" algn="l">
              <a:lnSpc>
                <a:spcPct val="150000"/>
              </a:lnSpc>
              <a:buFont typeface="Wingdings"/>
              <a:buChar char="§"/>
            </a:pPr>
            <a:r>
              <a:rPr lang="nl-NL" sz="1300" dirty="0"/>
              <a:t>Objectief en onafhankelijk beoordelen en vaststellen van de schadeomvang</a:t>
            </a:r>
            <a:endParaRPr lang="en-US" sz="1300" dirty="0"/>
          </a:p>
          <a:p>
            <a:pPr marL="285750" indent="-285750" algn="l">
              <a:lnSpc>
                <a:spcPct val="150000"/>
              </a:lnSpc>
              <a:buFont typeface="Wingdings"/>
              <a:buChar char="§"/>
            </a:pPr>
            <a:r>
              <a:rPr lang="nl-NL" sz="1300" dirty="0"/>
              <a:t>Adviseren over (mogelijke) preventieve verbetermaatregelen</a:t>
            </a:r>
            <a:endParaRPr lang="en-US" sz="1300" dirty="0"/>
          </a:p>
          <a:p>
            <a:pPr marL="285750" indent="-285750" algn="l">
              <a:lnSpc>
                <a:spcPct val="150000"/>
              </a:lnSpc>
              <a:buFont typeface="Wingdings"/>
              <a:buChar char="§"/>
            </a:pPr>
            <a:r>
              <a:rPr lang="nl-NL" sz="1300" dirty="0"/>
              <a:t>24/7 inzicht en rapportage</a:t>
            </a:r>
          </a:p>
        </p:txBody>
      </p:sp>
      <p:pic>
        <p:nvPicPr>
          <p:cNvPr id="14" name="Graphic 13">
            <a:extLst>
              <a:ext uri="{FF2B5EF4-FFF2-40B4-BE49-F238E27FC236}">
                <a16:creationId xmlns:a16="http://schemas.microsoft.com/office/drawing/2014/main" id="{758DA447-1228-864F-BCB3-F8DF05B701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9882" y="5603467"/>
            <a:ext cx="368331" cy="503808"/>
          </a:xfrm>
          <a:prstGeom prst="rect">
            <a:avLst/>
          </a:prstGeom>
        </p:spPr>
      </p:pic>
      <p:pic>
        <p:nvPicPr>
          <p:cNvPr id="15" name="Graphic 14">
            <a:extLst>
              <a:ext uri="{FF2B5EF4-FFF2-40B4-BE49-F238E27FC236}">
                <a16:creationId xmlns:a16="http://schemas.microsoft.com/office/drawing/2014/main" id="{7B7FCC73-7B8F-6F23-7F50-CD4F33B377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5425" y="5666598"/>
            <a:ext cx="452114" cy="380076"/>
          </a:xfrm>
          <a:prstGeom prst="rect">
            <a:avLst/>
          </a:prstGeom>
        </p:spPr>
      </p:pic>
      <p:sp>
        <p:nvSpPr>
          <p:cNvPr id="18" name="Afgeronde rechthoek">
            <a:extLst>
              <a:ext uri="{FF2B5EF4-FFF2-40B4-BE49-F238E27FC236}">
                <a16:creationId xmlns:a16="http://schemas.microsoft.com/office/drawing/2014/main" id="{E2AECB35-54C7-90E6-5712-234EE6F20F57}"/>
              </a:ext>
            </a:extLst>
          </p:cNvPr>
          <p:cNvSpPr/>
          <p:nvPr/>
        </p:nvSpPr>
        <p:spPr>
          <a:xfrm>
            <a:off x="462008" y="1148519"/>
            <a:ext cx="3707770" cy="414000"/>
          </a:xfrm>
          <a:prstGeom prst="roundRect">
            <a:avLst>
              <a:gd name="adj" fmla="val 11953"/>
            </a:avLst>
          </a:prstGeom>
          <a:solidFill>
            <a:srgbClr val="FFFFFF"/>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sz="1600"/>
          </a:p>
        </p:txBody>
      </p:sp>
      <p:sp>
        <p:nvSpPr>
          <p:cNvPr id="21" name="Ruimte voor een titel">
            <a:extLst>
              <a:ext uri="{FF2B5EF4-FFF2-40B4-BE49-F238E27FC236}">
                <a16:creationId xmlns:a16="http://schemas.microsoft.com/office/drawing/2014/main" id="{E031A019-5C21-8CCD-048B-65C998198C35}"/>
              </a:ext>
            </a:extLst>
          </p:cNvPr>
          <p:cNvSpPr txBox="1"/>
          <p:nvPr/>
        </p:nvSpPr>
        <p:spPr>
          <a:xfrm>
            <a:off x="530452" y="1204441"/>
            <a:ext cx="3639326" cy="2959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600" dirty="0">
                <a:solidFill>
                  <a:srgbClr val="DE5D09"/>
                </a:solidFill>
                <a:latin typeface="Ubuntu Medium"/>
              </a:rPr>
              <a:t>Ons juridisch team staat voor u klaar</a:t>
            </a:r>
            <a:endParaRPr lang="en-US" dirty="0"/>
          </a:p>
        </p:txBody>
      </p:sp>
    </p:spTree>
    <p:extLst>
      <p:ext uri="{BB962C8B-B14F-4D97-AF65-F5344CB8AC3E}">
        <p14:creationId xmlns:p14="http://schemas.microsoft.com/office/powerpoint/2010/main" val="20618526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Afgeronde rechthoek"/>
          <p:cNvSpPr/>
          <p:nvPr/>
        </p:nvSpPr>
        <p:spPr>
          <a:xfrm>
            <a:off x="476250" y="477424"/>
            <a:ext cx="3548609" cy="515494"/>
          </a:xfrm>
          <a:prstGeom prst="roundRect">
            <a:avLst>
              <a:gd name="adj" fmla="val 11953"/>
            </a:avLst>
          </a:prstGeom>
          <a:solidFill>
            <a:srgbClr val="EB6209"/>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lang="en-US" sz="1600" dirty="0">
              <a:solidFill>
                <a:srgbClr val="DE5D09"/>
              </a:solidFill>
            </a:endParaRPr>
          </a:p>
        </p:txBody>
      </p:sp>
      <p:sp>
        <p:nvSpPr>
          <p:cNvPr id="410" name="Ruimte voor een titel"/>
          <p:cNvSpPr txBox="1"/>
          <p:nvPr/>
        </p:nvSpPr>
        <p:spPr>
          <a:xfrm>
            <a:off x="567928" y="455841"/>
            <a:ext cx="4954551" cy="540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3200">
                <a:latin typeface="Ubuntu Medium"/>
              </a:rPr>
              <a:t>Meer informatie?</a:t>
            </a:r>
            <a:endParaRPr lang="en-US" sz="3200">
              <a:latin typeface="Ubuntu Medium"/>
            </a:endParaRPr>
          </a:p>
        </p:txBody>
      </p:sp>
      <p:pic>
        <p:nvPicPr>
          <p:cNvPr id="8" name="Afbeelding 7">
            <a:extLst>
              <a:ext uri="{FF2B5EF4-FFF2-40B4-BE49-F238E27FC236}">
                <a16:creationId xmlns:a16="http://schemas.microsoft.com/office/drawing/2014/main" id="{3E776B6A-1B86-5240-8F14-CC1360270C43}"/>
              </a:ext>
            </a:extLst>
          </p:cNvPr>
          <p:cNvPicPr>
            <a:picLocks/>
          </p:cNvPicPr>
          <p:nvPr/>
        </p:nvPicPr>
        <p:blipFill rotWithShape="1">
          <a:blip r:embed="rId3">
            <a:extLst>
              <a:ext uri="{28A0092B-C50C-407E-A947-70E740481C1C}">
                <a14:useLocalDpi xmlns:a14="http://schemas.microsoft.com/office/drawing/2010/main" val="0"/>
              </a:ext>
            </a:extLst>
          </a:blip>
          <a:srcRect l="19571" r="27095"/>
          <a:stretch/>
        </p:blipFill>
        <p:spPr>
          <a:xfrm>
            <a:off x="6096000" y="0"/>
            <a:ext cx="6096001" cy="6858000"/>
          </a:xfrm>
          <a:prstGeom prst="rect">
            <a:avLst/>
          </a:prstGeom>
        </p:spPr>
      </p:pic>
      <p:sp>
        <p:nvSpPr>
          <p:cNvPr id="9" name="Afgeronde rechthoek">
            <a:extLst>
              <a:ext uri="{FF2B5EF4-FFF2-40B4-BE49-F238E27FC236}">
                <a16:creationId xmlns:a16="http://schemas.microsoft.com/office/drawing/2014/main" id="{04E7838F-68B8-A54C-99FB-35E4175DBBC9}"/>
              </a:ext>
            </a:extLst>
          </p:cNvPr>
          <p:cNvSpPr/>
          <p:nvPr/>
        </p:nvSpPr>
        <p:spPr>
          <a:xfrm>
            <a:off x="457889" y="3430050"/>
            <a:ext cx="2015119" cy="317695"/>
          </a:xfrm>
          <a:prstGeom prst="roundRect">
            <a:avLst>
              <a:gd name="adj" fmla="val 16083"/>
            </a:avLst>
          </a:prstGeom>
          <a:solidFill>
            <a:schemeClr val="bg1">
              <a:lumMod val="95000"/>
            </a:schemeClr>
          </a:solidFill>
          <a:ln w="12700">
            <a:miter lim="400000"/>
          </a:ln>
        </p:spPr>
        <p:txBody>
          <a:bodyPr lIns="25400" tIns="25400" rIns="25400" bIns="2540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defTabSz="412750">
              <a:lnSpc>
                <a:spcPct val="100000"/>
              </a:lnSpc>
              <a:defRPr sz="3200">
                <a:latin typeface="Helvetica Neue Medium"/>
                <a:ea typeface="Helvetica Neue Medium"/>
                <a:cs typeface="Helvetica Neue Medium"/>
                <a:sym typeface="Helvetica Neue Medium"/>
              </a:defRPr>
            </a:pPr>
            <a:endParaRPr lang="en-US" sz="1600" dirty="0">
              <a:solidFill>
                <a:srgbClr val="DE5D09"/>
              </a:solidFill>
            </a:endParaRPr>
          </a:p>
        </p:txBody>
      </p:sp>
      <p:sp>
        <p:nvSpPr>
          <p:cNvPr id="10" name="Ruimte voor een button">
            <a:extLst>
              <a:ext uri="{FF2B5EF4-FFF2-40B4-BE49-F238E27FC236}">
                <a16:creationId xmlns:a16="http://schemas.microsoft.com/office/drawing/2014/main" id="{6776312A-733D-124E-901E-05C250F08D3D}"/>
              </a:ext>
            </a:extLst>
          </p:cNvPr>
          <p:cNvSpPr txBox="1"/>
          <p:nvPr/>
        </p:nvSpPr>
        <p:spPr>
          <a:xfrm>
            <a:off x="514617" y="3455867"/>
            <a:ext cx="1892750" cy="2653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2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r>
              <a:rPr lang="nl-NL" sz="1400" dirty="0">
                <a:solidFill>
                  <a:srgbClr val="3C3C39"/>
                </a:solidFill>
                <a:hlinkClick r:id="rId4">
                  <a:extLst>
                    <a:ext uri="{A12FA001-AC4F-418D-AE19-62706E023703}">
                      <ahyp:hlinkClr xmlns:ahyp="http://schemas.microsoft.com/office/drawing/2018/hyperlinkcolor" val="tx"/>
                    </a:ext>
                  </a:extLst>
                </a:hlinkClick>
              </a:rPr>
              <a:t>Bekijk alle downloads</a:t>
            </a:r>
            <a:endParaRPr lang="en-US" sz="1400">
              <a:solidFill>
                <a:srgbClr val="3C3C39"/>
              </a:solidFill>
            </a:endParaRPr>
          </a:p>
        </p:txBody>
      </p:sp>
      <p:sp>
        <p:nvSpPr>
          <p:cNvPr id="12" name="Ruimte voor tekst. Ruimte voor tekst. Ruimte voor tekst. Ruimte voor tekst. Ruimte voor tekst. Ruimte voor tekst. Ruimte voor tekst. Ruimte voor tekst. Ruimte voor tekst.…">
            <a:extLst>
              <a:ext uri="{FF2B5EF4-FFF2-40B4-BE49-F238E27FC236}">
                <a16:creationId xmlns:a16="http://schemas.microsoft.com/office/drawing/2014/main" id="{AE1F2793-B50A-424A-B6A8-E590399D1534}"/>
              </a:ext>
            </a:extLst>
          </p:cNvPr>
          <p:cNvSpPr txBox="1"/>
          <p:nvPr/>
        </p:nvSpPr>
        <p:spPr>
          <a:xfrm>
            <a:off x="457889" y="4290932"/>
            <a:ext cx="4954551" cy="164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1pPr>
            <a:lvl2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2pPr>
            <a:lvl3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3pPr>
            <a:lvl4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4pPr>
            <a:lvl5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5pPr>
            <a:lvl6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6pPr>
            <a:lvl7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7pPr>
            <a:lvl8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8pPr>
            <a:lvl9pPr marL="0" marR="0" indent="0" algn="ctr" defTabSz="1219169" rtl="0" fontAlgn="auto" latinLnBrk="0" hangingPunct="0">
              <a:lnSpc>
                <a:spcPct val="110000"/>
              </a:lnSpc>
              <a:spcBef>
                <a:spcPts val="0"/>
              </a:spcBef>
              <a:spcAft>
                <a:spcPts val="0"/>
              </a:spcAft>
              <a:buClrTx/>
              <a:buSzTx/>
              <a:buFontTx/>
              <a:buNone/>
              <a:tabLst/>
              <a:defRPr kumimoji="0" sz="1500" b="0" i="0" u="none" strike="noStrike" cap="none" spc="0" normalizeH="0" baseline="0">
                <a:ln>
                  <a:noFill/>
                </a:ln>
                <a:solidFill>
                  <a:srgbClr val="FFFFFF"/>
                </a:solidFill>
                <a:effectLst/>
                <a:uFillTx/>
                <a:latin typeface="Ubuntu"/>
                <a:ea typeface="Ubuntu"/>
                <a:cs typeface="Ubuntu"/>
                <a:sym typeface="Ubuntu"/>
              </a:defRPr>
            </a:lvl9pPr>
          </a:lstStyle>
          <a:p>
            <a:pPr algn="l">
              <a:lnSpc>
                <a:spcPct val="120000"/>
              </a:lnSpc>
              <a:defRPr>
                <a:solidFill>
                  <a:srgbClr val="3C3C39"/>
                </a:solidFill>
              </a:defRPr>
            </a:pPr>
            <a:r>
              <a:rPr lang="nl-NL" sz="1250" dirty="0">
                <a:solidFill>
                  <a:schemeClr val="bg1"/>
                </a:solidFill>
              </a:rPr>
              <a:t>NODR BV</a:t>
            </a:r>
            <a:br>
              <a:rPr lang="nl-NL" sz="1250" dirty="0">
                <a:latin typeface="Ubuntu" panose="020B0504030602030204" pitchFamily="34" charset="0"/>
              </a:rPr>
            </a:br>
            <a:r>
              <a:rPr lang="nl-NL" sz="1250" dirty="0">
                <a:solidFill>
                  <a:schemeClr val="bg1"/>
                </a:solidFill>
              </a:rPr>
              <a:t>Postbus 75387</a:t>
            </a:r>
            <a:br>
              <a:rPr lang="nl-NL" sz="1250" dirty="0">
                <a:latin typeface="Ubuntu" panose="020B0504030602030204" pitchFamily="34" charset="0"/>
              </a:rPr>
            </a:br>
            <a:r>
              <a:rPr lang="nl-NL" sz="1250" dirty="0">
                <a:solidFill>
                  <a:schemeClr val="bg1"/>
                </a:solidFill>
              </a:rPr>
              <a:t>1070 AJ Amsterdam</a:t>
            </a:r>
            <a:endParaRPr lang="en-US" dirty="0">
              <a:solidFill>
                <a:schemeClr val="bg1"/>
              </a:solidFill>
            </a:endParaRPr>
          </a:p>
          <a:p>
            <a:pPr algn="l">
              <a:lnSpc>
                <a:spcPct val="120000"/>
              </a:lnSpc>
              <a:defRPr>
                <a:solidFill>
                  <a:srgbClr val="3C3C39"/>
                </a:solidFill>
              </a:defRPr>
            </a:pPr>
            <a:r>
              <a:rPr lang="nl-NL" sz="1250" dirty="0">
                <a:solidFill>
                  <a:schemeClr val="bg1"/>
                </a:solidFill>
              </a:rPr>
              <a:t>t. 020 - 379 00 73</a:t>
            </a:r>
            <a:br>
              <a:rPr lang="nl-NL" sz="1250" dirty="0">
                <a:latin typeface="Ubuntu" panose="020B0504030602030204" pitchFamily="34" charset="0"/>
              </a:rPr>
            </a:br>
            <a:r>
              <a:rPr lang="nl-NL" sz="1250" dirty="0">
                <a:solidFill>
                  <a:schemeClr val="bg1"/>
                </a:solidFill>
              </a:rPr>
              <a:t>f. 020 - 675 84 01</a:t>
            </a:r>
            <a:br>
              <a:rPr lang="nl-NL" sz="1250" dirty="0">
                <a:latin typeface="Ubuntu" panose="020B0504030602030204" pitchFamily="34" charset="0"/>
              </a:rPr>
            </a:br>
            <a:r>
              <a:rPr lang="nl-NL" sz="1250" u="sng" dirty="0">
                <a:solidFill>
                  <a:schemeClr val="bg1"/>
                </a:solidFill>
                <a:hlinkClick r:id="rId5">
                  <a:extLst>
                    <a:ext uri="{A12FA001-AC4F-418D-AE19-62706E023703}">
                      <ahyp:hlinkClr xmlns:ahyp="http://schemas.microsoft.com/office/drawing/2018/hyperlinkcolor" val="tx"/>
                    </a:ext>
                  </a:extLst>
                </a:hlinkClick>
              </a:rPr>
              <a:t>info@nodr.nl</a:t>
            </a:r>
            <a:endParaRPr lang="nl-NL" sz="1250" u="sng" dirty="0">
              <a:solidFill>
                <a:schemeClr val="bg1"/>
              </a:solidFill>
              <a:latin typeface="Ubuntu" panose="020B0504030602030204" pitchFamily="34" charset="0"/>
            </a:endParaRPr>
          </a:p>
          <a:p>
            <a:pPr algn="l">
              <a:lnSpc>
                <a:spcPct val="120000"/>
              </a:lnSpc>
              <a:defRPr>
                <a:solidFill>
                  <a:srgbClr val="3C3C39"/>
                </a:solidFill>
              </a:defRPr>
            </a:pPr>
            <a:r>
              <a:rPr lang="nl-NL" sz="1250" u="sng" dirty="0">
                <a:solidFill>
                  <a:schemeClr val="bg1"/>
                </a:solidFill>
                <a:hlinkClick r:id="rId6"/>
              </a:rPr>
              <a:t>www.nodr.nl</a:t>
            </a:r>
            <a:endParaRPr lang="nl-NL" sz="1250" dirty="0">
              <a:solidFill>
                <a:schemeClr val="bg1"/>
              </a:solidFill>
              <a:latin typeface="Ubuntu" panose="020B0504030602030204" pitchFamily="34" charset="0"/>
              <a:hlinkClick r:id="rId6"/>
            </a:endParaRPr>
          </a:p>
        </p:txBody>
      </p:sp>
      <p:pic>
        <p:nvPicPr>
          <p:cNvPr id="3" name="Afbeelding 2">
            <a:extLst>
              <a:ext uri="{FF2B5EF4-FFF2-40B4-BE49-F238E27FC236}">
                <a16:creationId xmlns:a16="http://schemas.microsoft.com/office/drawing/2014/main" id="{9B911DBC-0A6D-1F42-B315-887AC688A1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111"/>
          <a:stretch/>
        </p:blipFill>
        <p:spPr>
          <a:xfrm>
            <a:off x="6095999" y="0"/>
            <a:ext cx="6096001" cy="6858000"/>
          </a:xfrm>
          <a:prstGeom prst="rect">
            <a:avLst/>
          </a:prstGeom>
        </p:spPr>
      </p:pic>
      <p:pic>
        <p:nvPicPr>
          <p:cNvPr id="2" name="Picture 1">
            <a:extLst>
              <a:ext uri="{FF2B5EF4-FFF2-40B4-BE49-F238E27FC236}">
                <a16:creationId xmlns:a16="http://schemas.microsoft.com/office/drawing/2014/main" id="{A6CAA658-06CB-E880-7C9E-8780FF8A478E}"/>
              </a:ext>
            </a:extLst>
          </p:cNvPr>
          <p:cNvPicPr>
            <a:picLocks noChangeAspect="1"/>
          </p:cNvPicPr>
          <p:nvPr/>
        </p:nvPicPr>
        <p:blipFill>
          <a:blip r:embed="rId8"/>
          <a:stretch>
            <a:fillRect/>
          </a:stretch>
        </p:blipFill>
        <p:spPr>
          <a:xfrm rot="19800000">
            <a:off x="7156959" y="1537750"/>
            <a:ext cx="2437324" cy="3479495"/>
          </a:xfrm>
          <a:prstGeom prst="rect">
            <a:avLst/>
          </a:prstGeom>
        </p:spPr>
      </p:pic>
      <p:pic>
        <p:nvPicPr>
          <p:cNvPr id="4" name="Picture 3">
            <a:extLst>
              <a:ext uri="{FF2B5EF4-FFF2-40B4-BE49-F238E27FC236}">
                <a16:creationId xmlns:a16="http://schemas.microsoft.com/office/drawing/2014/main" id="{9376C247-4545-ADEE-C3DF-B59FAEA7AE62}"/>
              </a:ext>
            </a:extLst>
          </p:cNvPr>
          <p:cNvPicPr>
            <a:picLocks noChangeAspect="1"/>
          </p:cNvPicPr>
          <p:nvPr/>
        </p:nvPicPr>
        <p:blipFill>
          <a:blip r:embed="rId9"/>
          <a:stretch>
            <a:fillRect/>
          </a:stretch>
        </p:blipFill>
        <p:spPr>
          <a:xfrm rot="-1800000">
            <a:off x="10133103" y="1898982"/>
            <a:ext cx="2024437" cy="2901108"/>
          </a:xfrm>
          <a:prstGeom prst="rect">
            <a:avLst/>
          </a:prstGeom>
        </p:spPr>
      </p:pic>
      <p:sp>
        <p:nvSpPr>
          <p:cNvPr id="6" name="TextBox 5">
            <a:extLst>
              <a:ext uri="{FF2B5EF4-FFF2-40B4-BE49-F238E27FC236}">
                <a16:creationId xmlns:a16="http://schemas.microsoft.com/office/drawing/2014/main" id="{D735FF49-A381-A5A7-8DF6-C733B723BD1B}"/>
              </a:ext>
            </a:extLst>
          </p:cNvPr>
          <p:cNvSpPr txBox="1"/>
          <p:nvPr/>
        </p:nvSpPr>
        <p:spPr>
          <a:xfrm>
            <a:off x="459036" y="1589057"/>
            <a:ext cx="4783157" cy="1513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rtl="0">
              <a:lnSpc>
                <a:spcPts val="2175"/>
              </a:lnSpc>
            </a:pPr>
            <a:r>
              <a:rPr lang="nl-NL" sz="1400" baseline="0">
                <a:solidFill>
                  <a:srgbClr val="FFFFFF"/>
                </a:solidFill>
                <a:latin typeface="Ubuntu"/>
                <a:ea typeface="Segoe UI"/>
                <a:cs typeface="Segoe UI"/>
              </a:rPr>
              <a:t>NODR heeft een aantal interessante documenten voor u beschikbaar gesteld. Deze zijn gratis te downloaden via onze website.</a:t>
            </a:r>
            <a:r>
              <a:rPr lang="en-US" sz="1400">
                <a:solidFill>
                  <a:srgbClr val="FFFFFF"/>
                </a:solidFill>
                <a:latin typeface="Ubuntu"/>
                <a:ea typeface="Segoe UI"/>
                <a:cs typeface="Segoe UI"/>
              </a:rPr>
              <a:t>​</a:t>
            </a:r>
          </a:p>
          <a:p>
            <a:pPr rtl="0">
              <a:lnSpc>
                <a:spcPts val="2175"/>
              </a:lnSpc>
            </a:pPr>
            <a:r>
              <a:rPr lang="nl-NL" sz="1400">
                <a:solidFill>
                  <a:srgbClr val="FFFFFF"/>
                </a:solidFill>
                <a:latin typeface="Ubuntu"/>
                <a:ea typeface="Segoe UI"/>
                <a:cs typeface="Segoe UI"/>
              </a:rPr>
              <a:t>​</a:t>
            </a:r>
          </a:p>
          <a:p>
            <a:pPr>
              <a:lnSpc>
                <a:spcPts val="2175"/>
              </a:lnSpc>
            </a:pPr>
            <a:r>
              <a:rPr lang="nl-NL" sz="1400" b="1">
                <a:solidFill>
                  <a:srgbClr val="DE5D09"/>
                </a:solidFill>
                <a:latin typeface="Ubuntu"/>
                <a:ea typeface="Segoe UI"/>
                <a:cs typeface="Segoe UI"/>
              </a:rPr>
              <a:t>Beter geregeld, minder verspilling</a:t>
            </a:r>
            <a:endParaRPr lang="nl-NL" sz="1400" b="1" baseline="0">
              <a:solidFill>
                <a:srgbClr val="DE5D09"/>
              </a:solidFill>
              <a:latin typeface="Ubuntu"/>
              <a:ea typeface="Segoe UI"/>
              <a:cs typeface="Segoe UI"/>
            </a:endParaRPr>
          </a:p>
        </p:txBody>
      </p:sp>
    </p:spTree>
    <p:extLst>
      <p:ext uri="{BB962C8B-B14F-4D97-AF65-F5344CB8AC3E}">
        <p14:creationId xmlns:p14="http://schemas.microsoft.com/office/powerpoint/2010/main" val="2574092002"/>
      </p:ext>
    </p:extLst>
  </p:cSld>
  <p:clrMapOvr>
    <a:masterClrMapping/>
  </p:clrMapOvr>
  <p:transition spd="med"/>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a:themeElements>
    <a:clrScheme name="Aangepast 3">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FEFFFF"/>
      </a:hlink>
      <a:folHlink>
        <a:srgbClr val="FEFFFF"/>
      </a:folHlink>
    </a:clrScheme>
    <a:fontScheme name="21_BasicWhite">
      <a:majorFont>
        <a:latin typeface="Ubuntu Regular"/>
        <a:ea typeface="Ubuntu Regular"/>
        <a:cs typeface="Ubuntu Regular"/>
      </a:majorFont>
      <a:minorFont>
        <a:latin typeface="Ubuntu Regular"/>
        <a:ea typeface="Ubuntu Regular"/>
        <a:cs typeface="Ubuntu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Cover">
  <a:themeElements>
    <a:clrScheme name="Aangepast 3">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FEFFFF"/>
      </a:hlink>
      <a:folHlink>
        <a:srgbClr val="FEFFFF"/>
      </a:folHlink>
    </a:clrScheme>
    <a:fontScheme name="21_BasicWhite">
      <a:majorFont>
        <a:latin typeface="Ubuntu Regular"/>
        <a:ea typeface="Ubuntu Regular"/>
        <a:cs typeface="Ubuntu Regular"/>
      </a:majorFont>
      <a:minorFont>
        <a:latin typeface="Ubuntu Regular"/>
        <a:ea typeface="Ubuntu Regular"/>
        <a:cs typeface="Ubuntu Regular"/>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1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Ubuntu"/>
            <a:ea typeface="Ubuntu"/>
            <a:cs typeface="Ubuntu"/>
            <a:sym typeface="Ubuntu"/>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4A1C2AF358FD47AD1FD475CBDC022F" ma:contentTypeVersion="16" ma:contentTypeDescription="Een nieuw document maken." ma:contentTypeScope="" ma:versionID="cf99487f4bfc00238b5f4eba91d73b5d">
  <xsd:schema xmlns:xsd="http://www.w3.org/2001/XMLSchema" xmlns:xs="http://www.w3.org/2001/XMLSchema" xmlns:p="http://schemas.microsoft.com/office/2006/metadata/properties" xmlns:ns2="01787f1e-33dc-4ce0-ac7b-3741bdefe38e" xmlns:ns3="0462d182-71ad-4e2f-accd-52383c9e0b05" targetNamespace="http://schemas.microsoft.com/office/2006/metadata/properties" ma:root="true" ma:fieldsID="cee659b759f6aff0c9604fd3360a15e6" ns2:_="" ns3:_="">
    <xsd:import namespace="01787f1e-33dc-4ce0-ac7b-3741bdefe38e"/>
    <xsd:import namespace="0462d182-71ad-4e2f-accd-52383c9e0b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Title0"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87f1e-33dc-4ce0-ac7b-3741bdefe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8c6ddaa-2efe-4cd2-9184-772e4120a89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Title0" ma:index="20" nillable="true" ma:displayName="Title" ma:description="" ma:internalName="Title0">
      <xsd:simpleType>
        <xsd:restriction base="dms:Text">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62d182-71ad-4e2f-accd-52383c9e0b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3eed0b4-5572-416a-ac1e-f113d6248fda}" ma:internalName="TaxCatchAll" ma:showField="CatchAllData" ma:web="0462d182-71ad-4e2f-accd-52383c9e0b0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462d182-71ad-4e2f-accd-52383c9e0b05" xsi:nil="true"/>
    <Title0 xmlns="01787f1e-33dc-4ce0-ac7b-3741bdefe38e" xsi:nil="true"/>
    <lcf76f155ced4ddcb4097134ff3c332f xmlns="01787f1e-33dc-4ce0-ac7b-3741bdefe3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D76A51-8A67-42C4-8526-8173AE4DCAC3}">
  <ds:schemaRefs>
    <ds:schemaRef ds:uri="http://schemas.microsoft.com/sharepoint/v3/contenttype/forms"/>
  </ds:schemaRefs>
</ds:datastoreItem>
</file>

<file path=customXml/itemProps2.xml><?xml version="1.0" encoding="utf-8"?>
<ds:datastoreItem xmlns:ds="http://schemas.openxmlformats.org/officeDocument/2006/customXml" ds:itemID="{3C44C926-2111-4A3C-85CB-4F7B970C1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87f1e-33dc-4ce0-ac7b-3741bdefe38e"/>
    <ds:schemaRef ds:uri="0462d182-71ad-4e2f-accd-52383c9e0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E0BAC3-3982-47D1-A0EF-56DD6E3C9138}">
  <ds:schemaRefs>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0462d182-71ad-4e2f-accd-52383c9e0b05"/>
    <ds:schemaRef ds:uri="01787f1e-33dc-4ce0-ac7b-3741bdefe3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316</TotalTime>
  <Words>909</Words>
  <Application>Microsoft Office PowerPoint</Application>
  <PresentationFormat>Breedbeeld</PresentationFormat>
  <Paragraphs>109</Paragraphs>
  <Slides>9</Slides>
  <Notes>8</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9</vt:i4>
      </vt:variant>
    </vt:vector>
  </HeadingPairs>
  <TitlesOfParts>
    <vt:vector size="21" baseType="lpstr">
      <vt:lpstr>Aptos</vt:lpstr>
      <vt:lpstr>Aptos Display</vt:lpstr>
      <vt:lpstr>Arial</vt:lpstr>
      <vt:lpstr>Calibri</vt:lpstr>
      <vt:lpstr>Helvetica Neue Medium</vt:lpstr>
      <vt:lpstr>Ubuntu</vt:lpstr>
      <vt:lpstr>Ubuntu Medium</vt:lpstr>
      <vt:lpstr>Ubuntu Regular</vt:lpstr>
      <vt:lpstr>Wingdings</vt:lpstr>
      <vt:lpstr>Kantoorthema</vt:lpstr>
      <vt:lpstr>Cover</vt:lpstr>
      <vt:lpstr>1_Cover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Holman | NODR</dc:creator>
  <cp:lastModifiedBy>Lieke van den Heuvel</cp:lastModifiedBy>
  <cp:revision>625</cp:revision>
  <dcterms:created xsi:type="dcterms:W3CDTF">2026-02-04T09:06:38Z</dcterms:created>
  <dcterms:modified xsi:type="dcterms:W3CDTF">2026-03-12T14:34:52Z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0x010100DC4A1C2AF358FD47AD1FD475CBDC022F</vt:lpwstr>
  </property>
  <property fmtid="{D5CDD505-2E9C-101B-9397-08002B2CF9AE}" pid="3" name="MediaServiceImageTags">
    <vt:lpwstr/>
  </property>
</Properties>
</file>